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media/image1.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2.jpeg" ContentType="image/jpeg"/>
  <Override PartName="/ppt/media/image3.jpe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4.jpeg" ContentType="image/jpeg"/>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1pPr>
    <a:lvl2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2pPr>
    <a:lvl3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3pPr>
    <a:lvl4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4pPr>
    <a:lvl5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5pPr>
    <a:lvl6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6pPr>
    <a:lvl7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7pPr>
    <a:lvl8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8pPr>
    <a:lvl9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venir Next Medium"/>
          <a:ea typeface="Avenir Next Medium"/>
          <a:cs typeface="Avenir Next Medium"/>
        </a:font>
        <a:schemeClr val="accent1"/>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chemeClr val="accent1">
              <a:hueOff val="178262"/>
              <a:satOff val="-8651"/>
              <a:lumOff val="-7254"/>
              <a:alpha val="29000"/>
            </a:scheme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chemeClr val="accent6">
              <a:alpha val="25000"/>
            </a:schemeClr>
          </a:solidFill>
        </a:fill>
      </a:tcStyle>
    </a:band2H>
    <a:firstCol>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01D73"/>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firstRow>
  </a:tblStyle>
  <a:tblStyle styleId="{EEE7283C-3CF3-47DC-8721-378D4A62B22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chemeClr val="accent5">
              <a:hueOff val="-239254"/>
              <a:lumOff val="-1399"/>
            </a:schemeClr>
          </a:solidFill>
        </a:fill>
      </a:tcStyle>
    </a:firstRow>
  </a:tblStyle>
  <a:tblStyle styleId="{CF821DB8-F4EB-4A41-A1BA-3FCAFE7338EE}"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4EB9B">
              <a:alpha val="26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D4EB9B">
                  <a:alpha val="26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D4EB9B">
                  <a:alpha val="26000"/>
                </a:srgbClr>
              </a:solidFill>
              <a:prstDash val="solid"/>
              <a:miter lim="400000"/>
            </a:ln>
          </a:insideH>
          <a:insideV>
            <a:ln w="12700" cap="flat">
              <a:noFill/>
              <a:miter lim="400000"/>
            </a:ln>
          </a:insideV>
        </a:tcBdr>
        <a:fill>
          <a:solidFill>
            <a:srgbClr val="147882"/>
          </a:solidFill>
        </a:fill>
      </a:tcStyle>
    </a:firstRow>
  </a:tblStyle>
  <a:tblStyle styleId="{33BA23B1-9221-436E-865A-0063620EA4FD}" styleName="">
    <a:tblBg/>
    <a:wholeTbl>
      <a:tcTxStyle b="off" i="off">
        <a:font>
          <a:latin typeface="Avenir Next Medium"/>
          <a:ea typeface="Avenir Next Medium"/>
          <a:cs typeface="Avenir Next Medium"/>
        </a:font>
        <a:srgbClr val="FFFFFF"/>
      </a:tcTxStyle>
      <a:tcStyle>
        <a:tcBdr>
          <a:left>
            <a:ln w="12700" cap="flat">
              <a:noFill/>
              <a:miter lim="400000"/>
            </a:ln>
          </a:left>
          <a:right>
            <a:ln w="12700" cap="flat">
              <a:noFill/>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alpha val="75000"/>
            </a:srgbClr>
          </a:solidFill>
        </a:fill>
      </a:tcStyle>
    </a:wholeTbl>
    <a:band2H>
      <a:tcTxStyle b="def" i="def"/>
      <a:tcStyle>
        <a:tcBdr/>
        <a:fill>
          <a:solidFill>
            <a:srgbClr val="686A6A">
              <a:alpha val="85000"/>
            </a:srgbClr>
          </a:solidFill>
        </a:fill>
      </a:tcStyle>
    </a:band2H>
    <a:firstCol>
      <a:tcTxStyle b="on" i="off">
        <a:font>
          <a:latin typeface="Avenir Next Demi Bold"/>
          <a:ea typeface="Avenir Next Demi Bold"/>
          <a:cs typeface="Avenir Next Demi Bold"/>
        </a:font>
        <a:srgbClr val="222222"/>
      </a:tcTxStyle>
      <a:tcStyle>
        <a:tcBdr>
          <a:left>
            <a:ln w="12700" cap="flat">
              <a:noFill/>
              <a:miter lim="400000"/>
            </a:ln>
          </a:left>
          <a:right>
            <a:ln w="63500" cap="flat">
              <a:solidFill>
                <a:srgbClr val="222222"/>
              </a:solidFill>
              <a:prstDash val="solid"/>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686A6A">
              <a:alpha val="85000"/>
            </a:srgbClr>
          </a:solidFill>
        </a:fill>
      </a:tcStyle>
    </a:firstCol>
    <a:la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63500" cap="flat">
              <a:solidFill>
                <a:srgbClr val="222222"/>
              </a:solidFill>
              <a:prstDash val="solid"/>
              <a:miter lim="400000"/>
            </a:ln>
          </a:top>
          <a:bottom>
            <a:ln w="12700" cap="flat">
              <a:noFill/>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12700" cap="flat">
              <a:noFill/>
              <a:miter lim="400000"/>
            </a:ln>
          </a:top>
          <a:bottom>
            <a:ln w="635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firstRow>
  </a:tblStyle>
  <a:tblStyle styleId="{2708684C-4D16-4618-839F-0558EEFCDFE6}" styleName="">
    <a:tblBg/>
    <a:wholeTbl>
      <a:tcTxStyle b="off" i="off">
        <a:font>
          <a:latin typeface="Avenir Next Medium"/>
          <a:ea typeface="Avenir Next Medium"/>
          <a:cs typeface="Avenir Next Medium"/>
        </a:font>
        <a:srgbClr val="838787"/>
      </a:tcTxStyle>
      <a:tcStyle>
        <a:tcBdr>
          <a:left>
            <a:ln w="25400" cap="flat">
              <a:solidFill>
                <a:srgbClr val="5F6568"/>
              </a:solidFill>
              <a:prstDash val="solid"/>
              <a:miter lim="400000"/>
            </a:ln>
          </a:left>
          <a:right>
            <a:ln w="254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635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25400" cap="flat">
              <a:solidFill>
                <a:srgbClr val="5F6568"/>
              </a:solidFill>
              <a:prstDash val="solid"/>
              <a:miter lim="400000"/>
            </a:ln>
          </a:left>
          <a:right>
            <a:ln w="25400" cap="flat">
              <a:solidFill>
                <a:srgbClr val="5F6568"/>
              </a:solidFill>
              <a:prstDash val="solid"/>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63" name="Shape 163"/>
          <p:cNvSpPr/>
          <p:nvPr>
            <p:ph type="sldImg"/>
          </p:nvPr>
        </p:nvSpPr>
        <p:spPr>
          <a:xfrm>
            <a:off x="1143000" y="685800"/>
            <a:ext cx="4572000" cy="3429000"/>
          </a:xfrm>
          <a:prstGeom prst="rect">
            <a:avLst/>
          </a:prstGeom>
        </p:spPr>
        <p:txBody>
          <a:bodyPr/>
          <a:lstStyle/>
          <a:p>
            <a:pPr/>
          </a:p>
        </p:txBody>
      </p:sp>
      <p:sp>
        <p:nvSpPr>
          <p:cNvPr id="164" name="Shape 16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 name="Shape 220"/>
          <p:cNvSpPr/>
          <p:nvPr>
            <p:ph type="sldImg"/>
          </p:nvPr>
        </p:nvSpPr>
        <p:spPr>
          <a:prstGeom prst="rect">
            <a:avLst/>
          </a:prstGeom>
        </p:spPr>
        <p:txBody>
          <a:bodyPr/>
          <a:lstStyle/>
          <a:p>
            <a:pPr/>
          </a:p>
        </p:txBody>
      </p:sp>
      <p:sp>
        <p:nvSpPr>
          <p:cNvPr id="221" name="Shape 221"/>
          <p:cNvSpPr/>
          <p:nvPr>
            <p:ph type="body" sz="quarter" idx="1"/>
          </p:nvPr>
        </p:nvSpPr>
        <p:spPr>
          <a:prstGeom prst="rect">
            <a:avLst/>
          </a:prstGeom>
        </p:spPr>
        <p:txBody>
          <a:bodyPr/>
          <a:lstStyle/>
          <a:p>
            <a:pPr/>
            <a:r>
              <a:t>It’s not a system.</a:t>
            </a:r>
          </a:p>
          <a:p>
            <a:pPr/>
            <a:r>
              <a:t>It’s more of a style and approach.</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6" name="Shape 366"/>
          <p:cNvSpPr/>
          <p:nvPr>
            <p:ph type="sldImg"/>
          </p:nvPr>
        </p:nvSpPr>
        <p:spPr>
          <a:prstGeom prst="rect">
            <a:avLst/>
          </a:prstGeom>
        </p:spPr>
        <p:txBody>
          <a:bodyPr/>
          <a:lstStyle/>
          <a:p>
            <a:pPr/>
          </a:p>
        </p:txBody>
      </p:sp>
      <p:sp>
        <p:nvSpPr>
          <p:cNvPr id="367" name="Shape 367"/>
          <p:cNvSpPr/>
          <p:nvPr>
            <p:ph type="body" sz="quarter" idx="1"/>
          </p:nvPr>
        </p:nvSpPr>
        <p:spPr>
          <a:prstGeom prst="rect">
            <a:avLst/>
          </a:prstGeom>
        </p:spPr>
        <p:txBody>
          <a:bodyPr/>
          <a:lstStyle/>
          <a:p>
            <a:pPr/>
            <a:r>
              <a:t>READ v.14</a:t>
            </a:r>
          </a:p>
          <a:p>
            <a:pPr/>
            <a:r>
              <a:t>WHO are the characters?</a:t>
            </a:r>
          </a:p>
          <a:p>
            <a:pPr/>
            <a:r>
              <a:t>HOW does Jesus react?</a:t>
            </a:r>
          </a:p>
          <a:p>
            <a:pPr/>
            <a:r>
              <a:t>WHAT does Jesus do?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4" name="Shape 374"/>
          <p:cNvSpPr/>
          <p:nvPr>
            <p:ph type="sldImg"/>
          </p:nvPr>
        </p:nvSpPr>
        <p:spPr>
          <a:prstGeom prst="rect">
            <a:avLst/>
          </a:prstGeom>
        </p:spPr>
        <p:txBody>
          <a:bodyPr/>
          <a:lstStyle/>
          <a:p>
            <a:pPr/>
          </a:p>
        </p:txBody>
      </p:sp>
      <p:sp>
        <p:nvSpPr>
          <p:cNvPr id="375" name="Shape 375"/>
          <p:cNvSpPr/>
          <p:nvPr>
            <p:ph type="body" sz="quarter" idx="1"/>
          </p:nvPr>
        </p:nvSpPr>
        <p:spPr>
          <a:prstGeom prst="rect">
            <a:avLst/>
          </a:prstGeom>
        </p:spPr>
        <p:txBody>
          <a:bodyPr/>
          <a:lstStyle/>
          <a:p>
            <a:pPr/>
            <a:r>
              <a:t>v.14</a:t>
            </a:r>
          </a:p>
          <a:p>
            <a:pPr/>
            <a:r>
              <a:t>WHAT do these people do to Jesus? (interrupt)</a:t>
            </a:r>
          </a:p>
          <a:p>
            <a:pPr/>
            <a:r>
              <a:t>HOW does Jesus respond to the interruption? </a:t>
            </a:r>
          </a:p>
          <a:p>
            <a:pPr/>
            <a:r>
              <a:t>WHAT can we learn about Jesus’ interest and care for people?</a:t>
            </a:r>
          </a:p>
          <a:p>
            <a:pPr/>
            <a:r>
              <a:t>WHAT can we learn about Jesus’ ability?</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9" name="Shape 399"/>
          <p:cNvSpPr/>
          <p:nvPr>
            <p:ph type="sldImg"/>
          </p:nvPr>
        </p:nvSpPr>
        <p:spPr>
          <a:prstGeom prst="rect">
            <a:avLst/>
          </a:prstGeom>
        </p:spPr>
        <p:txBody>
          <a:bodyPr/>
          <a:lstStyle/>
          <a:p>
            <a:pPr/>
          </a:p>
        </p:txBody>
      </p:sp>
      <p:sp>
        <p:nvSpPr>
          <p:cNvPr id="400" name="Shape 400"/>
          <p:cNvSpPr/>
          <p:nvPr>
            <p:ph type="body" sz="quarter" idx="1"/>
          </p:nvPr>
        </p:nvSpPr>
        <p:spPr>
          <a:prstGeom prst="rect">
            <a:avLst/>
          </a:prstGeom>
        </p:spPr>
        <p:txBody>
          <a:bodyPr/>
          <a:lstStyle/>
          <a:p>
            <a:pPr/>
            <a:r>
              <a:t>v.14</a:t>
            </a:r>
          </a:p>
          <a:p>
            <a:pPr/>
            <a:r>
              <a:t>What EXAMPLES can we follow?</a:t>
            </a:r>
          </a:p>
          <a:p>
            <a:pPr marL="291041" indent="-291041">
              <a:buClr>
                <a:schemeClr val="accent1"/>
              </a:buClr>
              <a:buSzPct val="104999"/>
              <a:buFont typeface="Avenir Next Regular"/>
              <a:buChar char="-"/>
            </a:pPr>
            <a:r>
              <a:t>How did Jesus respond to sad news?</a:t>
            </a:r>
          </a:p>
          <a:p>
            <a:pPr marL="291041" indent="-291041">
              <a:buClr>
                <a:schemeClr val="accent1"/>
              </a:buClr>
              <a:buSzPct val="104999"/>
              <a:buFont typeface="Avenir Next Regular"/>
              <a:buChar char="-"/>
            </a:pPr>
            <a:r>
              <a:t>How did Jesus respond when people interrupted Him?</a:t>
            </a:r>
          </a:p>
          <a:p>
            <a:pPr marL="291041" indent="-291041">
              <a:buClr>
                <a:schemeClr val="accent1"/>
              </a:buClr>
              <a:buSzPct val="104999"/>
              <a:buFont typeface="Avenir Next Regular"/>
              <a:buChar char="-"/>
            </a:pPr>
            <a:r>
              <a:t>What was Jesus’ attitude toward people?</a:t>
            </a:r>
          </a:p>
          <a:p>
            <a:pPr marL="291041" indent="-291041">
              <a:buClr>
                <a:schemeClr val="accent1"/>
              </a:buClr>
              <a:buSzPct val="104999"/>
              <a:buFont typeface="Avenir Next Regular"/>
              <a:buChar char="-"/>
            </a:pPr>
            <a:r>
              <a:t>What will Jesus’ attitude toward me?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8" name="Shape 438"/>
          <p:cNvSpPr/>
          <p:nvPr>
            <p:ph type="sldImg"/>
          </p:nvPr>
        </p:nvSpPr>
        <p:spPr>
          <a:prstGeom prst="rect">
            <a:avLst/>
          </a:prstGeom>
        </p:spPr>
        <p:txBody>
          <a:bodyPr/>
          <a:lstStyle/>
          <a:p>
            <a:pPr/>
          </a:p>
        </p:txBody>
      </p:sp>
      <p:sp>
        <p:nvSpPr>
          <p:cNvPr id="439" name="Shape 439"/>
          <p:cNvSpPr/>
          <p:nvPr>
            <p:ph type="body" sz="quarter" idx="1"/>
          </p:nvPr>
        </p:nvSpPr>
        <p:spPr>
          <a:prstGeom prst="rect">
            <a:avLst/>
          </a:prstGeom>
        </p:spPr>
        <p:txBody>
          <a:bodyPr/>
          <a:lstStyle/>
          <a:p>
            <a:pPr/>
            <a:r>
              <a:t>Observe sentence structure</a:t>
            </a:r>
          </a:p>
          <a:p>
            <a:pPr/>
            <a:r>
              <a:t>Count the commas ( I count 7)</a:t>
            </a:r>
          </a:p>
          <a:p>
            <a:pPr/>
            <a:r>
              <a:t>I noticed the word “which” repeated 4x</a:t>
            </a:r>
          </a:p>
          <a:p>
            <a:pPr/>
            <a:r>
              <a:t>Underline “which”</a:t>
            </a:r>
          </a:p>
          <a:p>
            <a:pPr/>
            <a:r>
              <a:t>Let’s do a little exercise. Write a sentence with the word “which” in it 4x</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Shape 453"/>
          <p:cNvSpPr/>
          <p:nvPr>
            <p:ph type="sldImg"/>
          </p:nvPr>
        </p:nvSpPr>
        <p:spPr>
          <a:prstGeom prst="rect">
            <a:avLst/>
          </a:prstGeom>
        </p:spPr>
        <p:txBody>
          <a:bodyPr/>
          <a:lstStyle/>
          <a:p>
            <a:pPr/>
          </a:p>
        </p:txBody>
      </p:sp>
      <p:sp>
        <p:nvSpPr>
          <p:cNvPr id="454" name="Shape 454"/>
          <p:cNvSpPr/>
          <p:nvPr>
            <p:ph type="body" sz="quarter" idx="1"/>
          </p:nvPr>
        </p:nvSpPr>
        <p:spPr>
          <a:prstGeom prst="rect">
            <a:avLst/>
          </a:prstGeom>
        </p:spPr>
        <p:txBody>
          <a:bodyPr/>
          <a:lstStyle/>
          <a:p>
            <a:pPr/>
            <a:r>
              <a:t>Observe sentence structure</a:t>
            </a:r>
          </a:p>
          <a:p>
            <a:pPr/>
            <a:r>
              <a:t>Count the commas</a:t>
            </a:r>
          </a:p>
          <a:p>
            <a:pPr/>
            <a:r>
              <a:t>I noticed the word “which” repeated 4x</a:t>
            </a:r>
          </a:p>
          <a:p>
            <a:pPr/>
            <a:r>
              <a:t>Let’s do a little exercise. Write a sentence with the word “which” in it 4x</a:t>
            </a:r>
          </a:p>
          <a:p>
            <a:pPr/>
            <a:r>
              <a:t>What is the sentence about?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7" name="Shape 467"/>
          <p:cNvSpPr/>
          <p:nvPr>
            <p:ph type="sldImg"/>
          </p:nvPr>
        </p:nvSpPr>
        <p:spPr>
          <a:prstGeom prst="rect">
            <a:avLst/>
          </a:prstGeom>
        </p:spPr>
        <p:txBody>
          <a:bodyPr/>
          <a:lstStyle/>
          <a:p>
            <a:pPr/>
          </a:p>
        </p:txBody>
      </p:sp>
      <p:sp>
        <p:nvSpPr>
          <p:cNvPr id="468" name="Shape 468"/>
          <p:cNvSpPr/>
          <p:nvPr>
            <p:ph type="body" sz="quarter" idx="1"/>
          </p:nvPr>
        </p:nvSpPr>
        <p:spPr>
          <a:prstGeom prst="rect">
            <a:avLst/>
          </a:prstGeom>
        </p:spPr>
        <p:txBody>
          <a:bodyPr/>
          <a:lstStyle/>
          <a:p>
            <a:pPr/>
            <a:r>
              <a:t>WHAT is this sentence about?</a:t>
            </a:r>
          </a:p>
          <a:p>
            <a:pPr marL="291041" indent="-291041">
              <a:buClr>
                <a:schemeClr val="accent1"/>
              </a:buClr>
              <a:buSzPct val="104999"/>
              <a:buFont typeface="Avenir Next Regular"/>
              <a:buChar char="-"/>
            </a:pPr>
            <a:r>
              <a:t>I rejoice in my sufferings for you.</a:t>
            </a:r>
          </a:p>
          <a:p>
            <a:pPr marL="291041" indent="-291041">
              <a:buClr>
                <a:schemeClr val="accent1"/>
              </a:buClr>
              <a:buSzPct val="104999"/>
              <a:buFont typeface="Avenir Next Regular"/>
              <a:buChar char="-"/>
            </a:pPr>
            <a:r>
              <a:t>AND fill up what is lacking in Christ’s afflictions (this is a little unclear, do some interpretation…)</a:t>
            </a:r>
          </a:p>
          <a:p>
            <a:pPr/>
            <a:r>
              <a:t>WHAT details about this suffering does Paul add?</a:t>
            </a:r>
          </a:p>
          <a:p>
            <a:pPr marL="291041" indent="-291041">
              <a:buClr>
                <a:schemeClr val="accent1"/>
              </a:buClr>
              <a:buSzPct val="104999"/>
              <a:buFont typeface="Avenir Next Regular"/>
              <a:buChar char="-"/>
            </a:pPr>
            <a:r>
              <a:t>its for the body (purpose)</a:t>
            </a:r>
          </a:p>
          <a:p>
            <a:pPr marL="291041" indent="-291041">
              <a:buClr>
                <a:schemeClr val="accent1"/>
              </a:buClr>
              <a:buSzPct val="104999"/>
              <a:buFont typeface="Avenir Next Regular"/>
              <a:buChar char="-"/>
            </a:pPr>
            <a:r>
              <a:t>the body is the church</a:t>
            </a:r>
          </a:p>
          <a:p>
            <a:pPr marL="291041" indent="-291041">
              <a:buClr>
                <a:schemeClr val="accent1"/>
              </a:buClr>
              <a:buSzPct val="104999"/>
              <a:buFont typeface="Avenir Next Regular"/>
              <a:buChar char="-"/>
            </a:pPr>
            <a:r>
              <a:t>Paul became a minister to the church; a stewardship that God gave him.</a:t>
            </a:r>
          </a:p>
          <a:p>
            <a:pPr marL="291041" indent="-291041">
              <a:buClr>
                <a:schemeClr val="accent1"/>
              </a:buClr>
              <a:buSzPct val="104999"/>
              <a:buFont typeface="Avenir Next Regular"/>
              <a:buChar char="-"/>
            </a:pPr>
            <a:r>
              <a:t>to fulfill the word of God (purpose)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0" name="Shape 480"/>
          <p:cNvSpPr/>
          <p:nvPr>
            <p:ph type="sldImg"/>
          </p:nvPr>
        </p:nvSpPr>
        <p:spPr>
          <a:prstGeom prst="rect">
            <a:avLst/>
          </a:prstGeom>
        </p:spPr>
        <p:txBody>
          <a:bodyPr/>
          <a:lstStyle/>
          <a:p>
            <a:pPr/>
          </a:p>
        </p:txBody>
      </p:sp>
      <p:sp>
        <p:nvSpPr>
          <p:cNvPr id="481" name="Shape 481"/>
          <p:cNvSpPr/>
          <p:nvPr>
            <p:ph type="body" sz="quarter" idx="1"/>
          </p:nvPr>
        </p:nvSpPr>
        <p:spPr>
          <a:prstGeom prst="rect">
            <a:avLst/>
          </a:prstGeom>
        </p:spPr>
        <p:txBody>
          <a:bodyPr/>
          <a:lstStyle/>
          <a:p>
            <a:pPr/>
            <a:r>
              <a:t>INTERPRETATION</a:t>
            </a:r>
          </a:p>
          <a:p>
            <a:pPr marL="291041" indent="-291041">
              <a:buClr>
                <a:schemeClr val="accent1"/>
              </a:buClr>
              <a:buSzPct val="104999"/>
              <a:buFont typeface="Avenir Next Regular"/>
              <a:buChar char="-"/>
            </a:pPr>
            <a:r>
              <a:t>“fill up what is lacking in Christ’s afflictions”</a:t>
            </a:r>
          </a:p>
          <a:p>
            <a:pPr marL="291041" indent="-291041">
              <a:buClr>
                <a:schemeClr val="accent1"/>
              </a:buClr>
              <a:buSzPct val="104999"/>
              <a:buFont typeface="Avenir Next Regular"/>
              <a:buChar char="-"/>
            </a:pPr>
            <a:r>
              <a:t>WHAT does this mean?</a:t>
            </a:r>
          </a:p>
          <a:p>
            <a:pPr/>
          </a:p>
          <a:p>
            <a:pPr/>
            <a:r>
              <a:t>Let’s look at some basic interpretation rules…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0" name="Shape 500"/>
          <p:cNvSpPr/>
          <p:nvPr>
            <p:ph type="sldImg"/>
          </p:nvPr>
        </p:nvSpPr>
        <p:spPr>
          <a:prstGeom prst="rect">
            <a:avLst/>
          </a:prstGeom>
        </p:spPr>
        <p:txBody>
          <a:bodyPr/>
          <a:lstStyle/>
          <a:p>
            <a:pPr/>
          </a:p>
        </p:txBody>
      </p:sp>
      <p:sp>
        <p:nvSpPr>
          <p:cNvPr id="501" name="Shape 501"/>
          <p:cNvSpPr/>
          <p:nvPr>
            <p:ph type="body" sz="quarter" idx="1"/>
          </p:nvPr>
        </p:nvSpPr>
        <p:spPr>
          <a:prstGeom prst="rect">
            <a:avLst/>
          </a:prstGeom>
        </p:spPr>
        <p:txBody>
          <a:bodyPr/>
          <a:lstStyle/>
          <a:p>
            <a:pPr/>
            <a:r>
              <a:t>Interpretation: “what does it mean?”</a:t>
            </a:r>
          </a:p>
          <a:p>
            <a:pPr/>
          </a:p>
          <a:p>
            <a:pPr/>
            <a:r>
              <a:t>Basic rules of interpretation:</a:t>
            </a:r>
          </a:p>
          <a:p>
            <a:pPr marL="291041" indent="-291041">
              <a:buClr>
                <a:schemeClr val="accent1"/>
              </a:buClr>
              <a:buSzPct val="104999"/>
              <a:buFont typeface="Avenir Next Regular"/>
              <a:buChar char="-"/>
            </a:pPr>
            <a:r>
              <a:t>Context</a:t>
            </a:r>
          </a:p>
          <a:p>
            <a:pPr marL="291041" indent="-291041">
              <a:buClr>
                <a:schemeClr val="accent1"/>
              </a:buClr>
              <a:buSzPct val="104999"/>
              <a:buFont typeface="Avenir Next Regular"/>
              <a:buChar char="-"/>
            </a:pPr>
            <a:r>
              <a:t>Let scripture interpret scripture</a:t>
            </a:r>
          </a:p>
          <a:p>
            <a:pPr marL="291041" indent="-291041">
              <a:buClr>
                <a:schemeClr val="accent1"/>
              </a:buClr>
              <a:buSzPct val="104999"/>
              <a:buFont typeface="Avenir Next Regular"/>
              <a:buChar char="-"/>
            </a:pPr>
            <a:r>
              <a:t>What is the author’s intent?</a:t>
            </a:r>
          </a:p>
          <a:p>
            <a:pPr marL="291041" indent="-291041">
              <a:buClr>
                <a:schemeClr val="accent1"/>
              </a:buClr>
              <a:buSzPct val="104999"/>
              <a:buFont typeface="Avenir Next Regular"/>
              <a:buChar char="-"/>
            </a:pPr>
            <a:r>
              <a:t>Clear scriptures trump unclear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4" name="Shape 514"/>
          <p:cNvSpPr/>
          <p:nvPr>
            <p:ph type="sldImg"/>
          </p:nvPr>
        </p:nvSpPr>
        <p:spPr>
          <a:prstGeom prst="rect">
            <a:avLst/>
          </a:prstGeom>
        </p:spPr>
        <p:txBody>
          <a:bodyPr/>
          <a:lstStyle/>
          <a:p>
            <a:pPr/>
          </a:p>
        </p:txBody>
      </p:sp>
      <p:sp>
        <p:nvSpPr>
          <p:cNvPr id="515" name="Shape 515"/>
          <p:cNvSpPr/>
          <p:nvPr>
            <p:ph type="body" sz="quarter" idx="1"/>
          </p:nvPr>
        </p:nvSpPr>
        <p:spPr>
          <a:prstGeom prst="rect">
            <a:avLst/>
          </a:prstGeom>
        </p:spPr>
        <p:txBody>
          <a:bodyPr/>
          <a:lstStyle/>
          <a:p>
            <a:pPr/>
            <a:r>
              <a:t>INTERPRETATION</a:t>
            </a:r>
          </a:p>
          <a:p>
            <a:pPr marL="291041" indent="-291041">
              <a:buClr>
                <a:schemeClr val="accent1"/>
              </a:buClr>
              <a:buSzPct val="104999"/>
              <a:buFont typeface="Avenir Next Regular"/>
              <a:buChar char="-"/>
            </a:pPr>
            <a:r>
              <a:t>“fill up what is lacking in Christ’s afflictions”</a:t>
            </a:r>
          </a:p>
          <a:p>
            <a:pPr marL="291041" indent="-291041">
              <a:buClr>
                <a:schemeClr val="accent1"/>
              </a:buClr>
              <a:buSzPct val="104999"/>
              <a:buFont typeface="Avenir Next Regular"/>
              <a:buChar char="-"/>
            </a:pPr>
            <a:r>
              <a:t>WHAT does Paul mean?</a:t>
            </a:r>
          </a:p>
          <a:p>
            <a:pPr/>
          </a:p>
          <a:p>
            <a:pPr/>
            <a:r>
              <a:t>Jesus said on the cross, “It is finished”</a:t>
            </a:r>
          </a:p>
          <a:p>
            <a:pPr/>
          </a:p>
          <a:p>
            <a:pPr>
              <a:defRPr sz="1500"/>
            </a:pPr>
            <a:r>
              <a:t>Hebrews 9:26–28 He then would have had to suffer often since the foundation of the world; but now, once at the end of the ages, He has appeared to put away sin by the sacrifice of Himself. 27 And as it is appointed for men to die once, but after this the judgment, 28 so Christ was offered once to bear the sins of many. To those who eagerly wait for Him He will appear a second time, apart from sin, for salvation.</a:t>
            </a:r>
          </a:p>
          <a:p>
            <a:pPr>
              <a:defRPr sz="1500"/>
            </a:pPr>
          </a:p>
          <a:p>
            <a:pPr>
              <a:defRPr sz="1500"/>
            </a:pPr>
            <a:r>
              <a:t>John 19:30 So when Jesus had received the sour wine, He said, “It is finished!” And bowing His head, He gave up His spirit.</a:t>
            </a:r>
          </a:p>
          <a:p>
            <a:pPr>
              <a:defRPr sz="1500"/>
            </a:pPr>
          </a:p>
          <a:p>
            <a:pPr>
              <a:defRPr sz="1500"/>
            </a:p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0" name="Shape 530"/>
          <p:cNvSpPr/>
          <p:nvPr>
            <p:ph type="sldImg"/>
          </p:nvPr>
        </p:nvSpPr>
        <p:spPr>
          <a:prstGeom prst="rect">
            <a:avLst/>
          </a:prstGeom>
        </p:spPr>
        <p:txBody>
          <a:bodyPr/>
          <a:lstStyle/>
          <a:p>
            <a:pPr/>
          </a:p>
        </p:txBody>
      </p:sp>
      <p:sp>
        <p:nvSpPr>
          <p:cNvPr id="531" name="Shape 531"/>
          <p:cNvSpPr/>
          <p:nvPr>
            <p:ph type="body" sz="quarter" idx="1"/>
          </p:nvPr>
        </p:nvSpPr>
        <p:spPr>
          <a:prstGeom prst="rect">
            <a:avLst/>
          </a:prstGeom>
        </p:spPr>
        <p:txBody>
          <a:bodyPr/>
          <a:lstStyle/>
          <a:p>
            <a:pPr/>
            <a:r>
              <a:t>APPLICATION:</a:t>
            </a:r>
          </a:p>
          <a:p>
            <a:pPr marL="291041" indent="-291041">
              <a:buClr>
                <a:schemeClr val="accent1"/>
              </a:buClr>
              <a:buSzPct val="104999"/>
              <a:buFont typeface="Avenir Next Regular"/>
              <a:buChar char="-"/>
            </a:pPr>
            <a:r>
              <a:t>“I rejoice in my sufferings for you.”</a:t>
            </a:r>
          </a:p>
          <a:p>
            <a:pPr/>
          </a:p>
          <a:p>
            <a:pPr marL="291041" indent="-291041">
              <a:buClr>
                <a:schemeClr val="accent1"/>
              </a:buClr>
              <a:buSzPct val="104999"/>
              <a:buFont typeface="Avenir Next Regular"/>
              <a:buChar char="-"/>
            </a:pPr>
            <a:r>
              <a:t>Example we can follow</a:t>
            </a:r>
          </a:p>
          <a:p>
            <a:pPr marL="291041" indent="-291041">
              <a:buClr>
                <a:schemeClr val="accent1"/>
              </a:buClr>
              <a:buSzPct val="104999"/>
              <a:buFont typeface="Avenir Next Regular"/>
              <a:buChar char="-"/>
            </a:pPr>
            <a:r>
              <a:t>Attitude we can change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Shape 242"/>
          <p:cNvSpPr/>
          <p:nvPr>
            <p:ph type="sldImg"/>
          </p:nvPr>
        </p:nvSpPr>
        <p:spPr>
          <a:prstGeom prst="rect">
            <a:avLst/>
          </a:prstGeom>
        </p:spPr>
        <p:txBody>
          <a:bodyPr/>
          <a:lstStyle/>
          <a:p>
            <a:pPr/>
          </a:p>
        </p:txBody>
      </p:sp>
      <p:sp>
        <p:nvSpPr>
          <p:cNvPr id="243" name="Shape 243"/>
          <p:cNvSpPr/>
          <p:nvPr>
            <p:ph type="body" sz="quarter" idx="1"/>
          </p:nvPr>
        </p:nvSpPr>
        <p:spPr>
          <a:prstGeom prst="rect">
            <a:avLst/>
          </a:prstGeom>
        </p:spPr>
        <p:txBody>
          <a:bodyPr/>
          <a:lstStyle/>
          <a:p>
            <a:pPr>
              <a:defRPr b="1"/>
            </a:pPr>
            <a:r>
              <a:t>3 basic steps:</a:t>
            </a:r>
          </a:p>
          <a:p>
            <a:pPr>
              <a:defRPr u="sng"/>
            </a:pPr>
            <a:r>
              <a:t>Observation:</a:t>
            </a:r>
          </a:p>
          <a:p>
            <a:pPr/>
            <a:r>
              <a:t>Concentrating on OBSERVATION “What does it say?”</a:t>
            </a:r>
          </a:p>
          <a:p>
            <a:pPr/>
            <a:r>
              <a:t>Observe the words.</a:t>
            </a:r>
          </a:p>
          <a:p>
            <a:pPr/>
          </a:p>
          <a:p>
            <a:pPr>
              <a:defRPr u="sng"/>
            </a:pPr>
            <a:r>
              <a:t>Interpretation:</a:t>
            </a:r>
          </a:p>
          <a:p>
            <a:pPr/>
            <a:r>
              <a:t>What do the words means in the context. (Definition, usage, historical context, biblical context)</a:t>
            </a:r>
          </a:p>
          <a:p>
            <a:pPr/>
            <a:r>
              <a:t>What is the author trying to say in context.</a:t>
            </a:r>
          </a:p>
          <a:p>
            <a:pPr/>
            <a:r>
              <a:t>Let the Bible interpret the Bible.</a:t>
            </a:r>
          </a:p>
          <a:p>
            <a:pPr/>
            <a:r>
              <a:t>Use clear passages to understand less clear passages.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 name="Shape 261"/>
          <p:cNvSpPr/>
          <p:nvPr>
            <p:ph type="sldImg"/>
          </p:nvPr>
        </p:nvSpPr>
        <p:spPr>
          <a:prstGeom prst="rect">
            <a:avLst/>
          </a:prstGeom>
        </p:spPr>
        <p:txBody>
          <a:bodyPr/>
          <a:lstStyle/>
          <a:p>
            <a:pPr/>
          </a:p>
        </p:txBody>
      </p:sp>
      <p:sp>
        <p:nvSpPr>
          <p:cNvPr id="262" name="Shape 262"/>
          <p:cNvSpPr/>
          <p:nvPr>
            <p:ph type="body" sz="quarter" idx="1"/>
          </p:nvPr>
        </p:nvSpPr>
        <p:spPr>
          <a:prstGeom prst="rect">
            <a:avLst/>
          </a:prstGeom>
        </p:spPr>
        <p:txBody>
          <a:bodyPr/>
          <a:lstStyle/>
          <a:p>
            <a:pPr/>
            <a:r>
              <a:t>Observing and Understanding the Bible is a SPIRITUAL and STUDIOUS endeavor. </a:t>
            </a:r>
          </a:p>
          <a:p>
            <a:pPr/>
          </a:p>
          <a:p>
            <a:pPr/>
            <a:r>
              <a:rPr u="sng"/>
              <a:t>Taught</a:t>
            </a:r>
            <a:r>
              <a:t> by the Spirit and Spirit gives </a:t>
            </a:r>
            <a:r>
              <a:rPr u="sng"/>
              <a:t>discernment</a:t>
            </a:r>
            <a:r>
              <a:t> about it.</a:t>
            </a:r>
          </a:p>
          <a:p>
            <a:pPr/>
            <a:r>
              <a:t>- discerned (judgement, examination as in a court case, careful study)</a:t>
            </a:r>
          </a:p>
          <a:p>
            <a:pPr/>
          </a:p>
          <a:p>
            <a:pPr marL="291041" indent="-291041">
              <a:buClr>
                <a:schemeClr val="accent1"/>
              </a:buClr>
              <a:buSzPct val="104999"/>
              <a:buFont typeface="Avenir Next Regular"/>
              <a:buChar char="-"/>
            </a:pPr>
            <a:r>
              <a:t>Diligent: </a:t>
            </a:r>
            <a:r>
              <a:rPr i="1"/>
              <a:t>“especially conscientious in discharging an obligation, be zealous/eager, take pains, make every effort, be conscientious”</a:t>
            </a:r>
            <a:endParaRPr i="1"/>
          </a:p>
          <a:p>
            <a:pPr marL="291041" indent="-291041">
              <a:buClr>
                <a:schemeClr val="accent1"/>
              </a:buClr>
              <a:buSzPct val="104999"/>
              <a:buFont typeface="Avenir Next Regular"/>
              <a:buChar char="-"/>
            </a:pPr>
            <a:r>
              <a:t>Rightly Dividing</a:t>
            </a:r>
            <a:r>
              <a:rPr i="1"/>
              <a:t> - “plainly means ‘cut a path in a straight direction’ or ‘cut a road across country”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Shape 295"/>
          <p:cNvSpPr/>
          <p:nvPr>
            <p:ph type="sldImg"/>
          </p:nvPr>
        </p:nvSpPr>
        <p:spPr>
          <a:prstGeom prst="rect">
            <a:avLst/>
          </a:prstGeom>
        </p:spPr>
        <p:txBody>
          <a:bodyPr/>
          <a:lstStyle/>
          <a:p>
            <a:pPr/>
          </a:p>
        </p:txBody>
      </p:sp>
      <p:sp>
        <p:nvSpPr>
          <p:cNvPr id="296" name="Shape 296"/>
          <p:cNvSpPr/>
          <p:nvPr>
            <p:ph type="body" sz="quarter" idx="1"/>
          </p:nvPr>
        </p:nvSpPr>
        <p:spPr>
          <a:prstGeom prst="rect">
            <a:avLst/>
          </a:prstGeom>
        </p:spPr>
        <p:txBody>
          <a:bodyPr/>
          <a:lstStyle/>
          <a:p>
            <a:pPr/>
            <a:r>
              <a:t>I am seeking to teach kids HOW TO read, understand and apply the Bible.</a:t>
            </a:r>
          </a:p>
          <a:p>
            <a:pPr/>
            <a:r>
              <a:t>I am also GIVING them truths from the Bible.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5" name="Shape 305"/>
          <p:cNvSpPr/>
          <p:nvPr>
            <p:ph type="sldImg"/>
          </p:nvPr>
        </p:nvSpPr>
        <p:spPr>
          <a:prstGeom prst="rect">
            <a:avLst/>
          </a:prstGeom>
        </p:spPr>
        <p:txBody>
          <a:bodyPr/>
          <a:lstStyle/>
          <a:p>
            <a:pPr/>
          </a:p>
        </p:txBody>
      </p:sp>
      <p:sp>
        <p:nvSpPr>
          <p:cNvPr id="306" name="Shape 306"/>
          <p:cNvSpPr/>
          <p:nvPr>
            <p:ph type="body" sz="quarter" idx="1"/>
          </p:nvPr>
        </p:nvSpPr>
        <p:spPr>
          <a:prstGeom prst="rect">
            <a:avLst/>
          </a:prstGeom>
        </p:spPr>
        <p:txBody>
          <a:bodyPr/>
          <a:lstStyle/>
          <a:p>
            <a:pPr/>
            <a:r>
              <a:t>I will ask the kids and write them on the white board.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1" name="Shape 331"/>
          <p:cNvSpPr/>
          <p:nvPr>
            <p:ph type="sldImg"/>
          </p:nvPr>
        </p:nvSpPr>
        <p:spPr>
          <a:prstGeom prst="rect">
            <a:avLst/>
          </a:prstGeom>
        </p:spPr>
        <p:txBody>
          <a:bodyPr/>
          <a:lstStyle/>
          <a:p>
            <a:pPr/>
          </a:p>
        </p:txBody>
      </p:sp>
      <p:sp>
        <p:nvSpPr>
          <p:cNvPr id="332" name="Shape 332"/>
          <p:cNvSpPr/>
          <p:nvPr>
            <p:ph type="body" sz="quarter" idx="1"/>
          </p:nvPr>
        </p:nvSpPr>
        <p:spPr>
          <a:prstGeom prst="rect">
            <a:avLst/>
          </a:prstGeom>
        </p:spPr>
        <p:txBody>
          <a:bodyPr/>
          <a:lstStyle/>
          <a:p>
            <a:pPr/>
            <a:r>
              <a:rPr b="1"/>
              <a:t>IMPORTANT:</a:t>
            </a:r>
            <a:r>
              <a:t> Study the passage and pray before you do the class.</a:t>
            </a:r>
          </a:p>
          <a:p>
            <a:pPr/>
          </a:p>
          <a:p>
            <a:pPr/>
            <a:r>
              <a:t>Prayer - asking God to help us and give us understanding and help to do what He says</a:t>
            </a:r>
          </a:p>
          <a:p>
            <a:pPr/>
            <a:r>
              <a:t>Context - </a:t>
            </a:r>
          </a:p>
          <a:p>
            <a:pPr/>
            <a:r>
              <a:t>Read - I prepare how I want to break the sections up (2-5 verses)</a:t>
            </a:r>
          </a:p>
          <a:p>
            <a:pPr/>
            <a:r>
              <a:t>Ask questions…</a:t>
            </a:r>
          </a:p>
          <a:p>
            <a:pPr marL="291041" indent="-291041">
              <a:buClr>
                <a:schemeClr val="accent1"/>
              </a:buClr>
              <a:buSzPct val="104999"/>
              <a:buFont typeface="Avenir Next Regular"/>
              <a:buChar char="-"/>
            </a:pPr>
            <a:r>
              <a:t>your not “instructing” as much as you are “directing”</a:t>
            </a:r>
          </a:p>
          <a:p>
            <a:pPr marL="291041" indent="-291041">
              <a:buClr>
                <a:schemeClr val="accent1"/>
              </a:buClr>
              <a:buSzPct val="104999"/>
              <a:buFont typeface="Avenir Next Regular"/>
              <a:buChar char="-"/>
            </a:pPr>
            <a:r>
              <a:t>you are asking them questions and point them back to the Bible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2" name="Shape 342"/>
          <p:cNvSpPr/>
          <p:nvPr>
            <p:ph type="sldImg"/>
          </p:nvPr>
        </p:nvSpPr>
        <p:spPr>
          <a:prstGeom prst="rect">
            <a:avLst/>
          </a:prstGeom>
        </p:spPr>
        <p:txBody>
          <a:bodyPr/>
          <a:lstStyle/>
          <a:p>
            <a:pPr/>
          </a:p>
        </p:txBody>
      </p:sp>
      <p:sp>
        <p:nvSpPr>
          <p:cNvPr id="343" name="Shape 343"/>
          <p:cNvSpPr/>
          <p:nvPr>
            <p:ph type="body" sz="quarter" idx="1"/>
          </p:nvPr>
        </p:nvSpPr>
        <p:spPr>
          <a:prstGeom prst="rect">
            <a:avLst/>
          </a:prstGeom>
        </p:spPr>
        <p:txBody>
          <a:bodyPr/>
          <a:lstStyle/>
          <a:p>
            <a:pPr/>
            <a:r>
              <a:t>I want the kids to look at the text and discover what it says.</a:t>
            </a:r>
          </a:p>
          <a:p>
            <a:pPr/>
          </a:p>
          <a:p>
            <a:pPr/>
            <a:r>
              <a:t>Ask questions…</a:t>
            </a:r>
          </a:p>
          <a:p>
            <a:pPr/>
            <a:r>
              <a:t>WHO are the characters</a:t>
            </a:r>
          </a:p>
          <a:p>
            <a:pPr/>
            <a:r>
              <a:t>WHERE does this take place?</a:t>
            </a:r>
          </a:p>
          <a:p>
            <a:pPr/>
            <a:r>
              <a:t>WHEN does this take place?</a:t>
            </a:r>
          </a:p>
          <a:p>
            <a:pPr/>
            <a:r>
              <a:t>WHAT happens in this section?</a:t>
            </a:r>
          </a:p>
          <a:p>
            <a:pPr/>
            <a:r>
              <a:t>HOW did this happen?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0" name="Shape 350"/>
          <p:cNvSpPr/>
          <p:nvPr>
            <p:ph type="sldImg"/>
          </p:nvPr>
        </p:nvSpPr>
        <p:spPr>
          <a:prstGeom prst="rect">
            <a:avLst/>
          </a:prstGeom>
        </p:spPr>
        <p:txBody>
          <a:bodyPr/>
          <a:lstStyle/>
          <a:p>
            <a:pPr/>
          </a:p>
        </p:txBody>
      </p:sp>
      <p:sp>
        <p:nvSpPr>
          <p:cNvPr id="351" name="Shape 351"/>
          <p:cNvSpPr/>
          <p:nvPr>
            <p:ph type="body" sz="quarter" idx="1"/>
          </p:nvPr>
        </p:nvSpPr>
        <p:spPr>
          <a:prstGeom prst="rect">
            <a:avLst/>
          </a:prstGeom>
        </p:spPr>
        <p:txBody>
          <a:bodyPr/>
          <a:lstStyle/>
          <a:p>
            <a:pPr/>
            <a:r>
              <a:t>READ v.13</a:t>
            </a:r>
          </a:p>
          <a:p>
            <a:pPr/>
            <a:r>
              <a:t>WHO are the characters?</a:t>
            </a:r>
          </a:p>
          <a:p>
            <a:pPr/>
            <a:r>
              <a:t>WHEN does this take place? (Find the out by reading prior context.)</a:t>
            </a:r>
          </a:p>
          <a:p>
            <a:pPr/>
            <a:r>
              <a:t>WHAT does Jesus do?</a:t>
            </a:r>
          </a:p>
          <a:p>
            <a:pPr/>
            <a:r>
              <a:t>WHERE does Jesus go?</a:t>
            </a:r>
          </a:p>
          <a:p>
            <a:pPr/>
            <a:r>
              <a:t>WHAT kind of a place is it?</a:t>
            </a:r>
          </a:p>
          <a:p>
            <a:pPr/>
            <a:r>
              <a:t>HOW does Jesus get there?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 name="Shape 358"/>
          <p:cNvSpPr/>
          <p:nvPr>
            <p:ph type="sldImg"/>
          </p:nvPr>
        </p:nvSpPr>
        <p:spPr>
          <a:prstGeom prst="rect">
            <a:avLst/>
          </a:prstGeom>
        </p:spPr>
        <p:txBody>
          <a:bodyPr/>
          <a:lstStyle/>
          <a:p>
            <a:pPr/>
          </a:p>
        </p:txBody>
      </p:sp>
      <p:sp>
        <p:nvSpPr>
          <p:cNvPr id="359" name="Shape 359"/>
          <p:cNvSpPr/>
          <p:nvPr>
            <p:ph type="body" sz="quarter" idx="1"/>
          </p:nvPr>
        </p:nvSpPr>
        <p:spPr>
          <a:prstGeom prst="rect">
            <a:avLst/>
          </a:prstGeom>
        </p:spPr>
        <p:txBody>
          <a:bodyPr/>
          <a:lstStyle/>
          <a:p>
            <a:pPr/>
            <a:r>
              <a:t>v.13</a:t>
            </a:r>
          </a:p>
          <a:p>
            <a:pPr/>
            <a:r>
              <a:t>HOW did Jesus John’s death effect Jesus?</a:t>
            </a:r>
          </a:p>
          <a:p>
            <a:pPr/>
            <a:r>
              <a:t>WHY did Jesus depart to a deserted place by Himself?</a:t>
            </a:r>
          </a:p>
          <a:p>
            <a:pPr/>
            <a:r>
              <a:t>WHAT were the multitude looking for?</a:t>
            </a:r>
          </a:p>
          <a:p>
            <a:pPr/>
            <a:r>
              <a:t>These are sort of a “put yourself in their shows” type of questions.</a:t>
            </a:r>
          </a:p>
          <a:p>
            <a:pPr/>
            <a:r>
              <a:t>Be careful of speculating too much and getting too dogmatic about inferences that you make.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p:bg>
      <p:bgPr>
        <a:solidFill>
          <a:srgbClr val="222222"/>
        </a:solidFill>
      </p:bgPr>
    </p:bg>
    <p:spTree>
      <p:nvGrpSpPr>
        <p:cNvPr id="1" name=""/>
        <p:cNvGrpSpPr/>
        <p:nvPr/>
      </p:nvGrpSpPr>
      <p:grpSpPr>
        <a:xfrm>
          <a:off x="0" y="0"/>
          <a:ext cx="0" cy="0"/>
          <a:chOff x="0" y="0"/>
          <a:chExt cx="0" cy="0"/>
        </a:xfrm>
      </p:grpSpPr>
      <p:sp>
        <p:nvSpPr>
          <p:cNvPr id="12"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13"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14"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15"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bg>
      <p:bgPr>
        <a:solidFill>
          <a:srgbClr val="222222"/>
        </a:solidFill>
      </p:bgPr>
    </p:bg>
    <p:spTree>
      <p:nvGrpSpPr>
        <p:cNvPr id="1" name=""/>
        <p:cNvGrpSpPr/>
        <p:nvPr/>
      </p:nvGrpSpPr>
      <p:grpSpPr>
        <a:xfrm>
          <a:off x="0" y="0"/>
          <a:ext cx="0" cy="0"/>
          <a:chOff x="0" y="0"/>
          <a:chExt cx="0" cy="0"/>
        </a:xfrm>
      </p:grpSpPr>
      <p:sp>
        <p:nvSpPr>
          <p:cNvPr id="102"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103" name="Body Level One…"/>
          <p:cNvSpPr txBox="1"/>
          <p:nvPr>
            <p:ph type="body" idx="1"/>
          </p:nvPr>
        </p:nvSpPr>
        <p:spPr>
          <a:prstGeom prst="rect">
            <a:avLst/>
          </a:prstGeom>
        </p:spPr>
        <p:txBody>
          <a:bodyPr/>
          <a:lstStyle>
            <a:lvl1pPr>
              <a:buClr>
                <a:schemeClr val="accent1"/>
              </a:buClr>
              <a:buSzPct val="125000"/>
              <a:buChar char="▸"/>
            </a:lvl1pPr>
            <a:lvl2pPr>
              <a:buClr>
                <a:schemeClr val="accent1"/>
              </a:buClr>
              <a:buSzPct val="125000"/>
              <a:buChar char="▸"/>
            </a:lvl2pPr>
            <a:lvl3pPr>
              <a:buClr>
                <a:schemeClr val="accent1"/>
              </a:buClr>
              <a:buSzPct val="125000"/>
              <a:buChar char="▸"/>
            </a:lvl3pPr>
            <a:lvl4pPr>
              <a:buClr>
                <a:schemeClr val="accent1"/>
              </a:buClr>
              <a:buSzPct val="125000"/>
              <a:buChar char="▸"/>
            </a:lvl4pPr>
            <a:lvl5pPr>
              <a:buClr>
                <a:schemeClr val="accent1"/>
              </a:buClr>
              <a:buSzPct val="125000"/>
              <a:buChar char="▸"/>
            </a:lvl5pPr>
          </a:lstStyle>
          <a:p>
            <a:pPr/>
            <a:r>
              <a:t>Body Level One</a:t>
            </a:r>
          </a:p>
          <a:p>
            <a:pPr lvl="1"/>
            <a:r>
              <a:t>Body Level Two</a:t>
            </a:r>
          </a:p>
          <a:p>
            <a:pPr lvl="2"/>
            <a:r>
              <a:t>Body Level Three</a:t>
            </a:r>
          </a:p>
          <a:p>
            <a:pPr lvl="3"/>
            <a:r>
              <a:t>Body Level Four</a:t>
            </a:r>
          </a:p>
          <a:p>
            <a:pPr lvl="4"/>
            <a:r>
              <a:t>Body Level Five</a:t>
            </a:r>
          </a:p>
        </p:txBody>
      </p:sp>
      <p:sp>
        <p:nvSpPr>
          <p:cNvPr id="10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3 Up">
    <p:bg>
      <p:bgPr>
        <a:solidFill>
          <a:srgbClr val="222222"/>
        </a:solidFill>
      </p:bgPr>
    </p:bg>
    <p:spTree>
      <p:nvGrpSpPr>
        <p:cNvPr id="1" name=""/>
        <p:cNvGrpSpPr/>
        <p:nvPr/>
      </p:nvGrpSpPr>
      <p:grpSpPr>
        <a:xfrm>
          <a:off x="0" y="0"/>
          <a:ext cx="0" cy="0"/>
          <a:chOff x="0" y="0"/>
          <a:chExt cx="0" cy="0"/>
        </a:xfrm>
      </p:grpSpPr>
      <p:sp>
        <p:nvSpPr>
          <p:cNvPr id="111" name="Image"/>
          <p:cNvSpPr/>
          <p:nvPr>
            <p:ph type="pic" sz="half" idx="21"/>
          </p:nvPr>
        </p:nvSpPr>
        <p:spPr>
          <a:xfrm>
            <a:off x="12192000" y="-177800"/>
            <a:ext cx="12192000" cy="7162800"/>
          </a:xfrm>
          <a:prstGeom prst="rect">
            <a:avLst/>
          </a:prstGeom>
        </p:spPr>
        <p:txBody>
          <a:bodyPr lIns="91439" tIns="45719" rIns="91439" bIns="45719">
            <a:noAutofit/>
          </a:bodyPr>
          <a:lstStyle/>
          <a:p>
            <a:pPr/>
          </a:p>
        </p:txBody>
      </p:sp>
      <p:sp>
        <p:nvSpPr>
          <p:cNvPr id="112" name="Image"/>
          <p:cNvSpPr/>
          <p:nvPr>
            <p:ph type="pic" sz="half" idx="22"/>
          </p:nvPr>
        </p:nvSpPr>
        <p:spPr>
          <a:xfrm>
            <a:off x="12192000" y="6451600"/>
            <a:ext cx="12192000" cy="8297334"/>
          </a:xfrm>
          <a:prstGeom prst="rect">
            <a:avLst/>
          </a:prstGeom>
        </p:spPr>
        <p:txBody>
          <a:bodyPr lIns="91439" tIns="45719" rIns="91439" bIns="45719">
            <a:noAutofit/>
          </a:bodyPr>
          <a:lstStyle/>
          <a:p>
            <a:pPr/>
          </a:p>
        </p:txBody>
      </p:sp>
      <p:sp>
        <p:nvSpPr>
          <p:cNvPr id="113" name="Image"/>
          <p:cNvSpPr/>
          <p:nvPr>
            <p:ph type="pic" idx="23"/>
          </p:nvPr>
        </p:nvSpPr>
        <p:spPr>
          <a:xfrm>
            <a:off x="-190500" y="0"/>
            <a:ext cx="12428272" cy="13716000"/>
          </a:xfrm>
          <a:prstGeom prst="rect">
            <a:avLst/>
          </a:prstGeom>
        </p:spPr>
        <p:txBody>
          <a:bodyPr lIns="91439" tIns="45719" rIns="91439" bIns="45719">
            <a:noAutofit/>
          </a:bodyPr>
          <a:lstStyle/>
          <a:p>
            <a:pPr/>
          </a:p>
        </p:txBody>
      </p:sp>
      <p:sp>
        <p:nvSpPr>
          <p:cNvPr id="1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bg>
      <p:bgPr>
        <a:solidFill>
          <a:srgbClr val="222222"/>
        </a:solidFill>
      </p:bgPr>
    </p:bg>
    <p:spTree>
      <p:nvGrpSpPr>
        <p:cNvPr id="1" name=""/>
        <p:cNvGrpSpPr/>
        <p:nvPr/>
      </p:nvGrpSpPr>
      <p:grpSpPr>
        <a:xfrm>
          <a:off x="0" y="0"/>
          <a:ext cx="0" cy="0"/>
          <a:chOff x="0" y="0"/>
          <a:chExt cx="0" cy="0"/>
        </a:xfrm>
      </p:grpSpPr>
      <p:sp>
        <p:nvSpPr>
          <p:cNvPr id="121" name="Callout"/>
          <p:cNvSpPr/>
          <p:nvPr/>
        </p:nvSpPr>
        <p:spPr>
          <a:xfrm>
            <a:off x="876300" y="3314700"/>
            <a:ext cx="22631400" cy="7317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9" y="0"/>
                </a:moveTo>
                <a:cubicBezTo>
                  <a:pt x="54" y="0"/>
                  <a:pt x="0" y="165"/>
                  <a:pt x="0" y="369"/>
                </a:cubicBezTo>
                <a:lnTo>
                  <a:pt x="0" y="19013"/>
                </a:lnTo>
                <a:cubicBezTo>
                  <a:pt x="0" y="19217"/>
                  <a:pt x="54" y="19382"/>
                  <a:pt x="119" y="19382"/>
                </a:cubicBezTo>
                <a:lnTo>
                  <a:pt x="18186" y="19382"/>
                </a:lnTo>
                <a:lnTo>
                  <a:pt x="18717" y="21600"/>
                </a:lnTo>
                <a:lnTo>
                  <a:pt x="19247" y="19382"/>
                </a:lnTo>
                <a:lnTo>
                  <a:pt x="21481" y="19382"/>
                </a:lnTo>
                <a:cubicBezTo>
                  <a:pt x="21546" y="19382"/>
                  <a:pt x="21600" y="19217"/>
                  <a:pt x="21600" y="19013"/>
                </a:cubicBezTo>
                <a:lnTo>
                  <a:pt x="21600" y="369"/>
                </a:lnTo>
                <a:cubicBezTo>
                  <a:pt x="21600" y="165"/>
                  <a:pt x="21546" y="0"/>
                  <a:pt x="21481" y="0"/>
                </a:cubicBezTo>
                <a:lnTo>
                  <a:pt x="119" y="0"/>
                </a:lnTo>
                <a:close/>
              </a:path>
            </a:pathLst>
          </a:custGeom>
          <a:solidFill>
            <a:schemeClr val="accent1"/>
          </a:solidFill>
          <a:ln w="12700">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122" name="Type a quote here."/>
          <p:cNvSpPr txBox="1"/>
          <p:nvPr>
            <p:ph type="body" sz="quarter" idx="21"/>
          </p:nvPr>
        </p:nvSpPr>
        <p:spPr>
          <a:xfrm>
            <a:off x="1676400" y="4089400"/>
            <a:ext cx="21056600" cy="1805946"/>
          </a:xfrm>
          <a:prstGeom prst="rect">
            <a:avLst/>
          </a:prstGeom>
        </p:spPr>
        <p:txBody>
          <a:bodyPr>
            <a:spAutoFit/>
          </a:bodyPr>
          <a:lstStyle>
            <a:lvl1pPr marL="0" indent="0">
              <a:lnSpc>
                <a:spcPct val="80000"/>
              </a:lnSpc>
              <a:spcBef>
                <a:spcPts val="0"/>
              </a:spcBef>
              <a:buClrTx/>
              <a:buSzTx/>
              <a:buFontTx/>
              <a:buNone/>
              <a:defRPr cap="all" sz="13400">
                <a:solidFill>
                  <a:srgbClr val="FFFFFF"/>
                </a:solidFill>
                <a:latin typeface="+mn-lt"/>
                <a:ea typeface="+mn-ea"/>
                <a:cs typeface="+mn-cs"/>
                <a:sym typeface="DIN Condensed Bold"/>
              </a:defRPr>
            </a:lvl1pPr>
          </a:lstStyle>
          <a:p>
            <a:pPr/>
            <a:r>
              <a:t>Type a quote here.</a:t>
            </a:r>
          </a:p>
        </p:txBody>
      </p:sp>
      <p:sp>
        <p:nvSpPr>
          <p:cNvPr id="123" name="Johnny Appleseed"/>
          <p:cNvSpPr txBox="1"/>
          <p:nvPr>
            <p:ph type="body" sz="quarter" idx="22"/>
          </p:nvPr>
        </p:nvSpPr>
        <p:spPr>
          <a:xfrm>
            <a:off x="762000" y="10953750"/>
            <a:ext cx="22860000" cy="1206500"/>
          </a:xfrm>
          <a:prstGeom prst="rect">
            <a:avLst/>
          </a:prstGeom>
        </p:spPr>
        <p:txBody>
          <a:bodyPr anchor="ctr">
            <a:spAutoFit/>
          </a:bodyPr>
          <a:lstStyle>
            <a:lvl1pPr marL="0" indent="0" algn="r">
              <a:lnSpc>
                <a:spcPct val="80000"/>
              </a:lnSpc>
              <a:spcBef>
                <a:spcPts val="0"/>
              </a:spcBef>
              <a:buClrTx/>
              <a:buSzTx/>
              <a:buFontTx/>
              <a:buNone/>
              <a:defRPr sz="8700">
                <a:latin typeface="+mn-lt"/>
                <a:ea typeface="+mn-ea"/>
                <a:cs typeface="+mn-cs"/>
                <a:sym typeface="DIN Condensed Bold"/>
              </a:defRPr>
            </a:lvl1pPr>
          </a:lstStyle>
          <a:p>
            <a:pPr/>
            <a:r>
              <a:t>Johnny Appleseed</a:t>
            </a:r>
          </a:p>
        </p:txBody>
      </p:sp>
      <p:sp>
        <p:nvSpPr>
          <p:cNvPr id="124" name="Text"/>
          <p:cNvSpPr txBox="1"/>
          <p:nvPr>
            <p:ph type="body" sz="quarter" idx="2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1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Alt">
    <p:bg>
      <p:bgPr>
        <a:solidFill>
          <a:schemeClr val="accent1"/>
        </a:solidFill>
      </p:bgPr>
    </p:bg>
    <p:spTree>
      <p:nvGrpSpPr>
        <p:cNvPr id="1" name=""/>
        <p:cNvGrpSpPr/>
        <p:nvPr/>
      </p:nvGrpSpPr>
      <p:grpSpPr>
        <a:xfrm>
          <a:off x="0" y="0"/>
          <a:ext cx="0" cy="0"/>
          <a:chOff x="0" y="0"/>
          <a:chExt cx="0" cy="0"/>
        </a:xfrm>
      </p:grpSpPr>
      <p:sp>
        <p:nvSpPr>
          <p:cNvPr id="132" name="Type a quote here."/>
          <p:cNvSpPr txBox="1"/>
          <p:nvPr>
            <p:ph type="body" sz="quarter" idx="21"/>
          </p:nvPr>
        </p:nvSpPr>
        <p:spPr>
          <a:xfrm>
            <a:off x="11049000" y="3721100"/>
            <a:ext cx="12573000" cy="1805946"/>
          </a:xfrm>
          <a:prstGeom prst="rect">
            <a:avLst/>
          </a:prstGeom>
        </p:spPr>
        <p:txBody>
          <a:bodyPr>
            <a:spAutoFit/>
          </a:bodyPr>
          <a:lstStyle>
            <a:lvl1pPr marL="0" indent="0">
              <a:lnSpc>
                <a:spcPct val="80000"/>
              </a:lnSpc>
              <a:spcBef>
                <a:spcPts val="0"/>
              </a:spcBef>
              <a:buClrTx/>
              <a:buSzTx/>
              <a:buFontTx/>
              <a:buNone/>
              <a:defRPr cap="all" sz="13400">
                <a:solidFill>
                  <a:srgbClr val="FFFFFF"/>
                </a:solidFill>
                <a:latin typeface="+mn-lt"/>
                <a:ea typeface="+mn-ea"/>
                <a:cs typeface="+mn-cs"/>
                <a:sym typeface="DIN Condensed Bold"/>
              </a:defRPr>
            </a:lvl1pPr>
          </a:lstStyle>
          <a:p>
            <a:pPr/>
            <a:r>
              <a:t>Type a quote here.</a:t>
            </a:r>
          </a:p>
        </p:txBody>
      </p:sp>
      <p:sp>
        <p:nvSpPr>
          <p:cNvPr id="133" name="Image"/>
          <p:cNvSpPr/>
          <p:nvPr>
            <p:ph type="pic" idx="22"/>
          </p:nvPr>
        </p:nvSpPr>
        <p:spPr>
          <a:xfrm>
            <a:off x="-190500" y="0"/>
            <a:ext cx="12428272" cy="13716000"/>
          </a:xfrm>
          <a:prstGeom prst="rect">
            <a:avLst/>
          </a:prstGeom>
        </p:spPr>
        <p:txBody>
          <a:bodyPr lIns="91439" tIns="45719" rIns="91439" bIns="45719">
            <a:noAutofit/>
          </a:bodyPr>
          <a:lstStyle/>
          <a:p>
            <a:pPr/>
          </a:p>
        </p:txBody>
      </p:sp>
      <p:sp>
        <p:nvSpPr>
          <p:cNvPr id="134" name="Johnny Appleseed"/>
          <p:cNvSpPr txBox="1"/>
          <p:nvPr>
            <p:ph type="body" sz="quarter" idx="23"/>
          </p:nvPr>
        </p:nvSpPr>
        <p:spPr>
          <a:xfrm>
            <a:off x="11049000" y="10953750"/>
            <a:ext cx="12573000" cy="1206500"/>
          </a:xfrm>
          <a:prstGeom prst="rect">
            <a:avLst/>
          </a:prstGeom>
        </p:spPr>
        <p:txBody>
          <a:bodyPr anchor="ctr">
            <a:spAutoFit/>
          </a:bodyPr>
          <a:lstStyle>
            <a:lvl1pPr marL="0" indent="0" defTabSz="647700">
              <a:spcBef>
                <a:spcPts val="0"/>
              </a:spcBef>
              <a:buClrTx/>
              <a:buSzTx/>
              <a:buFontTx/>
              <a:buNone/>
              <a:defRPr sz="8700">
                <a:solidFill>
                  <a:srgbClr val="232323"/>
                </a:solidFill>
                <a:latin typeface="+mn-lt"/>
                <a:ea typeface="+mn-ea"/>
                <a:cs typeface="+mn-cs"/>
                <a:sym typeface="DIN Condensed Bold"/>
              </a:defRPr>
            </a:lvl1pPr>
          </a:lstStyle>
          <a:p>
            <a:pPr/>
            <a:r>
              <a:t>Johnny Appleseed</a:t>
            </a:r>
          </a:p>
        </p:txBody>
      </p:sp>
      <p:sp>
        <p:nvSpPr>
          <p:cNvPr id="1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p:bg>
      <p:bgPr>
        <a:solidFill>
          <a:srgbClr val="222222"/>
        </a:solidFill>
      </p:bgPr>
    </p:bg>
    <p:spTree>
      <p:nvGrpSpPr>
        <p:cNvPr id="1" name=""/>
        <p:cNvGrpSpPr/>
        <p:nvPr/>
      </p:nvGrpSpPr>
      <p:grpSpPr>
        <a:xfrm>
          <a:off x="0" y="0"/>
          <a:ext cx="0" cy="0"/>
          <a:chOff x="0" y="0"/>
          <a:chExt cx="0" cy="0"/>
        </a:xfrm>
      </p:grpSpPr>
      <p:sp>
        <p:nvSpPr>
          <p:cNvPr id="142" name="Image"/>
          <p:cNvSpPr/>
          <p:nvPr>
            <p:ph type="pic" idx="21"/>
          </p:nvPr>
        </p:nvSpPr>
        <p:spPr>
          <a:xfrm>
            <a:off x="-38100" y="-1219200"/>
            <a:ext cx="24460200" cy="16145934"/>
          </a:xfrm>
          <a:prstGeom prst="rect">
            <a:avLst/>
          </a:prstGeom>
        </p:spPr>
        <p:txBody>
          <a:bodyPr lIns="91439" tIns="45719" rIns="91439" bIns="45719">
            <a:noAutofit/>
          </a:bodyPr>
          <a:lstStyle/>
          <a:p>
            <a:pPr/>
          </a:p>
        </p:txBody>
      </p:sp>
      <p:sp>
        <p:nvSpPr>
          <p:cNvPr id="14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bg>
      <p:bgPr>
        <a:solidFill>
          <a:srgbClr val="18528C"/>
        </a:solidFill>
      </p:bgPr>
    </p:bg>
    <p:spTree>
      <p:nvGrpSpPr>
        <p:cNvPr id="1" name=""/>
        <p:cNvGrpSpPr/>
        <p:nvPr/>
      </p:nvGrpSpPr>
      <p:grpSpPr>
        <a:xfrm>
          <a:off x="0" y="0"/>
          <a:ext cx="0" cy="0"/>
          <a:chOff x="0" y="0"/>
          <a:chExt cx="0" cy="0"/>
        </a:xfrm>
      </p:grpSpPr>
      <p:sp>
        <p:nvSpPr>
          <p:cNvPr id="1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Alt">
    <p:spTree>
      <p:nvGrpSpPr>
        <p:cNvPr id="1" name=""/>
        <p:cNvGrpSpPr/>
        <p:nvPr/>
      </p:nvGrpSpPr>
      <p:grpSpPr>
        <a:xfrm>
          <a:off x="0" y="0"/>
          <a:ext cx="0" cy="0"/>
          <a:chOff x="0" y="0"/>
          <a:chExt cx="0" cy="0"/>
        </a:xfrm>
      </p:grpSpPr>
      <p:sp>
        <p:nvSpPr>
          <p:cNvPr id="1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Horizontal">
    <p:bg>
      <p:bgPr>
        <a:solidFill>
          <a:srgbClr val="222222"/>
        </a:solidFill>
      </p:bgPr>
    </p:bg>
    <p:spTree>
      <p:nvGrpSpPr>
        <p:cNvPr id="1" name=""/>
        <p:cNvGrpSpPr/>
        <p:nvPr/>
      </p:nvGrpSpPr>
      <p:grpSpPr>
        <a:xfrm>
          <a:off x="0" y="0"/>
          <a:ext cx="0" cy="0"/>
          <a:chOff x="0" y="0"/>
          <a:chExt cx="0" cy="0"/>
        </a:xfrm>
      </p:grpSpPr>
      <p:sp>
        <p:nvSpPr>
          <p:cNvPr id="22" name="Image"/>
          <p:cNvSpPr/>
          <p:nvPr>
            <p:ph type="pic" idx="21"/>
          </p:nvPr>
        </p:nvSpPr>
        <p:spPr>
          <a:xfrm>
            <a:off x="-38100" y="-1219200"/>
            <a:ext cx="24460200" cy="16145934"/>
          </a:xfrm>
          <a:prstGeom prst="rect">
            <a:avLst/>
          </a:prstGeom>
        </p:spPr>
        <p:txBody>
          <a:bodyPr lIns="91439" tIns="45719" rIns="91439" bIns="45719">
            <a:noAutofit/>
          </a:bodyPr>
          <a:lstStyle/>
          <a:p>
            <a:pPr/>
          </a:p>
        </p:txBody>
      </p:sp>
      <p:sp>
        <p:nvSpPr>
          <p:cNvPr id="23"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24"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25"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Alt">
    <p:spTree>
      <p:nvGrpSpPr>
        <p:cNvPr id="1" name=""/>
        <p:cNvGrpSpPr/>
        <p:nvPr/>
      </p:nvGrpSpPr>
      <p:grpSpPr>
        <a:xfrm>
          <a:off x="0" y="0"/>
          <a:ext cx="0" cy="0"/>
          <a:chOff x="0" y="0"/>
          <a:chExt cx="0" cy="0"/>
        </a:xfrm>
      </p:grpSpPr>
      <p:sp>
        <p:nvSpPr>
          <p:cNvPr id="33"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4"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35"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36" name="Slide Number"/>
          <p:cNvSpPr txBox="1"/>
          <p:nvPr>
            <p:ph type="sldNum" sz="quarter" idx="2"/>
          </p:nvPr>
        </p:nvSpPr>
        <p:spPr>
          <a:xfrm>
            <a:off x="23013221" y="584200"/>
            <a:ext cx="553195"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 Center">
    <p:bg>
      <p:bgPr>
        <a:solidFill>
          <a:srgbClr val="222222"/>
        </a:solidFill>
      </p:bgPr>
    </p:bg>
    <p:spTree>
      <p:nvGrpSpPr>
        <p:cNvPr id="1" name=""/>
        <p:cNvGrpSpPr/>
        <p:nvPr/>
      </p:nvGrpSpPr>
      <p:grpSpPr>
        <a:xfrm>
          <a:off x="0" y="0"/>
          <a:ext cx="0" cy="0"/>
          <a:chOff x="0" y="0"/>
          <a:chExt cx="0" cy="0"/>
        </a:xfrm>
      </p:grpSpPr>
      <p:sp>
        <p:nvSpPr>
          <p:cNvPr id="43" name="Title Text"/>
          <p:cNvSpPr txBox="1"/>
          <p:nvPr>
            <p:ph type="title"/>
          </p:nvPr>
        </p:nvSpPr>
        <p:spPr>
          <a:xfrm>
            <a:off x="762000" y="5676900"/>
            <a:ext cx="22860000" cy="6350000"/>
          </a:xfrm>
          <a:prstGeom prst="rect">
            <a:avLst/>
          </a:prstGeom>
        </p:spPr>
        <p:txBody>
          <a:bodyPr/>
          <a:lstStyle>
            <a:lvl1pPr>
              <a:spcBef>
                <a:spcPts val="0"/>
              </a:spcBef>
              <a:defRPr sz="30300"/>
            </a:lvl1pPr>
          </a:lstStyle>
          <a:p>
            <a:pPr/>
            <a:r>
              <a:t>Title Text</a:t>
            </a:r>
          </a:p>
        </p:txBody>
      </p:sp>
      <p:sp>
        <p:nvSpPr>
          <p:cNvPr id="44"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Vertical">
    <p:bg>
      <p:bgPr>
        <a:solidFill>
          <a:srgbClr val="222222"/>
        </a:solidFill>
      </p:bgPr>
    </p:bg>
    <p:spTree>
      <p:nvGrpSpPr>
        <p:cNvPr id="1" name=""/>
        <p:cNvGrpSpPr/>
        <p:nvPr/>
      </p:nvGrpSpPr>
      <p:grpSpPr>
        <a:xfrm>
          <a:off x="0" y="0"/>
          <a:ext cx="0" cy="0"/>
          <a:chOff x="0" y="0"/>
          <a:chExt cx="0" cy="0"/>
        </a:xfrm>
      </p:grpSpPr>
      <p:sp>
        <p:nvSpPr>
          <p:cNvPr id="51" name="Line"/>
          <p:cNvSpPr/>
          <p:nvPr/>
        </p:nvSpPr>
        <p:spPr>
          <a:xfrm flipV="1">
            <a:off x="11049000" y="8635798"/>
            <a:ext cx="12572997" cy="203"/>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52" name="Image"/>
          <p:cNvSpPr/>
          <p:nvPr>
            <p:ph type="pic" idx="21"/>
          </p:nvPr>
        </p:nvSpPr>
        <p:spPr>
          <a:xfrm>
            <a:off x="-190500" y="0"/>
            <a:ext cx="12428272" cy="13716000"/>
          </a:xfrm>
          <a:prstGeom prst="rect">
            <a:avLst/>
          </a:prstGeom>
        </p:spPr>
        <p:txBody>
          <a:bodyPr lIns="91439" tIns="45719" rIns="91439" bIns="45719">
            <a:noAutofit/>
          </a:bodyPr>
          <a:lstStyle/>
          <a:p>
            <a:pPr/>
          </a:p>
        </p:txBody>
      </p:sp>
      <p:sp>
        <p:nvSpPr>
          <p:cNvPr id="53" name="Title Text"/>
          <p:cNvSpPr txBox="1"/>
          <p:nvPr>
            <p:ph type="title"/>
          </p:nvPr>
        </p:nvSpPr>
        <p:spPr>
          <a:xfrm>
            <a:off x="11049000" y="9042400"/>
            <a:ext cx="12573000" cy="3810000"/>
          </a:xfrm>
          <a:prstGeom prst="rect">
            <a:avLst/>
          </a:prstGeom>
        </p:spPr>
        <p:txBody>
          <a:bodyPr/>
          <a:lstStyle>
            <a:lvl1pPr>
              <a:spcBef>
                <a:spcPts val="0"/>
              </a:spcBef>
              <a:defRPr sz="30300"/>
            </a:lvl1pPr>
          </a:lstStyle>
          <a:p>
            <a:pPr/>
            <a:r>
              <a:t>Title Text</a:t>
            </a:r>
          </a:p>
        </p:txBody>
      </p:sp>
      <p:sp>
        <p:nvSpPr>
          <p:cNvPr id="54" name="Body Level One…"/>
          <p:cNvSpPr txBox="1"/>
          <p:nvPr>
            <p:ph type="body" sz="quarter" idx="1"/>
          </p:nvPr>
        </p:nvSpPr>
        <p:spPr>
          <a:xfrm>
            <a:off x="11049000" y="5994400"/>
            <a:ext cx="12573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55"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62"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63" name="Title Text"/>
          <p:cNvSpPr txBox="1"/>
          <p:nvPr>
            <p:ph type="title"/>
          </p:nvPr>
        </p:nvSpPr>
        <p:spPr>
          <a:prstGeom prst="rect">
            <a:avLst/>
          </a:prstGeom>
        </p:spPr>
        <p:txBody>
          <a:bodyPr/>
          <a:lstStyle/>
          <a:p>
            <a:pPr/>
            <a:r>
              <a:t>Title Text</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bg>
      <p:bgPr>
        <a:solidFill>
          <a:srgbClr val="222222"/>
        </a:solidFill>
      </p:bgPr>
    </p:bg>
    <p:spTree>
      <p:nvGrpSpPr>
        <p:cNvPr id="1" name=""/>
        <p:cNvGrpSpPr/>
        <p:nvPr/>
      </p:nvGrpSpPr>
      <p:grpSpPr>
        <a:xfrm>
          <a:off x="0" y="0"/>
          <a:ext cx="0" cy="0"/>
          <a:chOff x="0" y="0"/>
          <a:chExt cx="0" cy="0"/>
        </a:xfrm>
      </p:grpSpPr>
      <p:sp>
        <p:nvSpPr>
          <p:cNvPr id="71"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72" name="Title Text"/>
          <p:cNvSpPr txBox="1"/>
          <p:nvPr>
            <p:ph type="title"/>
          </p:nvPr>
        </p:nvSpPr>
        <p:spPr>
          <a:prstGeom prst="rect">
            <a:avLst/>
          </a:prstGeom>
        </p:spPr>
        <p:txBody>
          <a:bodyPr/>
          <a:lstStyle/>
          <a:p>
            <a:pPr/>
            <a:r>
              <a:t>Title Text</a:t>
            </a:r>
          </a:p>
        </p:txBody>
      </p:sp>
      <p:sp>
        <p:nvSpPr>
          <p:cNvPr id="73" name="Body Level One…"/>
          <p:cNvSpPr txBox="1"/>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Alt">
    <p:spTree>
      <p:nvGrpSpPr>
        <p:cNvPr id="1" name=""/>
        <p:cNvGrpSpPr/>
        <p:nvPr/>
      </p:nvGrpSpPr>
      <p:grpSpPr>
        <a:xfrm>
          <a:off x="0" y="0"/>
          <a:ext cx="0" cy="0"/>
          <a:chOff x="0" y="0"/>
          <a:chExt cx="0" cy="0"/>
        </a:xfrm>
      </p:grpSpPr>
      <p:sp>
        <p:nvSpPr>
          <p:cNvPr id="81"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82" name="Title Text"/>
          <p:cNvSpPr txBox="1"/>
          <p:nvPr>
            <p:ph type="title"/>
          </p:nvPr>
        </p:nvSpPr>
        <p:spPr>
          <a:prstGeom prst="rect">
            <a:avLst/>
          </a:prstGeom>
        </p:spPr>
        <p:txBody>
          <a:bodyPr/>
          <a:lstStyle/>
          <a:p>
            <a:pPr/>
            <a:r>
              <a:t>Title Text</a:t>
            </a:r>
          </a:p>
        </p:txBody>
      </p:sp>
      <p:sp>
        <p:nvSpPr>
          <p:cNvPr id="83" name="Body Level One…"/>
          <p:cNvSpPr txBox="1"/>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bg>
      <p:bgPr>
        <a:solidFill>
          <a:srgbClr val="222222"/>
        </a:solidFill>
      </p:bgPr>
    </p:bg>
    <p:spTree>
      <p:nvGrpSpPr>
        <p:cNvPr id="1" name=""/>
        <p:cNvGrpSpPr/>
        <p:nvPr/>
      </p:nvGrpSpPr>
      <p:grpSpPr>
        <a:xfrm>
          <a:off x="0" y="0"/>
          <a:ext cx="0" cy="0"/>
          <a:chOff x="0" y="0"/>
          <a:chExt cx="0" cy="0"/>
        </a:xfrm>
      </p:grpSpPr>
      <p:sp>
        <p:nvSpPr>
          <p:cNvPr id="91"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92" name="Image"/>
          <p:cNvSpPr/>
          <p:nvPr>
            <p:ph type="pic" idx="22"/>
          </p:nvPr>
        </p:nvSpPr>
        <p:spPr>
          <a:xfrm>
            <a:off x="13258800" y="0"/>
            <a:ext cx="12428272" cy="13716000"/>
          </a:xfrm>
          <a:prstGeom prst="rect">
            <a:avLst/>
          </a:prstGeom>
        </p:spPr>
        <p:txBody>
          <a:bodyPr lIns="91439" tIns="45719" rIns="91439" bIns="45719">
            <a:noAutofit/>
          </a:bodyPr>
          <a:lstStyle/>
          <a:p>
            <a:pPr/>
          </a:p>
        </p:txBody>
      </p:sp>
      <p:sp>
        <p:nvSpPr>
          <p:cNvPr id="93" name="Title Text"/>
          <p:cNvSpPr txBox="1"/>
          <p:nvPr>
            <p:ph type="title"/>
          </p:nvPr>
        </p:nvSpPr>
        <p:spPr>
          <a:xfrm>
            <a:off x="762000" y="2159000"/>
            <a:ext cx="11811000" cy="1016000"/>
          </a:xfrm>
          <a:prstGeom prst="rect">
            <a:avLst/>
          </a:prstGeom>
        </p:spPr>
        <p:txBody>
          <a:bodyPr/>
          <a:lstStyle/>
          <a:p>
            <a:pPr/>
            <a:r>
              <a:t>Title Text</a:t>
            </a:r>
          </a:p>
        </p:txBody>
      </p:sp>
      <p:sp>
        <p:nvSpPr>
          <p:cNvPr id="94" name="Body Level One…"/>
          <p:cNvSpPr txBox="1"/>
          <p:nvPr>
            <p:ph type="body" sz="half" idx="1"/>
          </p:nvPr>
        </p:nvSpPr>
        <p:spPr>
          <a:xfrm>
            <a:off x="762000" y="3860800"/>
            <a:ext cx="11811000" cy="8585200"/>
          </a:xfrm>
          <a:prstGeom prst="rect">
            <a:avLst/>
          </a:prstGeom>
        </p:spPr>
        <p:txBody>
          <a:bodyPr/>
          <a:lstStyle>
            <a:lvl1pPr>
              <a:buClr>
                <a:schemeClr val="accent1"/>
              </a:buClr>
              <a:buChar char="▸"/>
              <a:defRPr sz="4000"/>
            </a:lvl1pPr>
            <a:lvl2pPr>
              <a:buClr>
                <a:schemeClr val="accent1"/>
              </a:buClr>
              <a:buChar char="▸"/>
              <a:defRPr sz="4000"/>
            </a:lvl2pPr>
            <a:lvl3pPr>
              <a:buClr>
                <a:schemeClr val="accent1"/>
              </a:buClr>
              <a:buChar char="▸"/>
              <a:defRPr sz="4000"/>
            </a:lvl3pPr>
            <a:lvl4pPr>
              <a:buClr>
                <a:schemeClr val="accent1"/>
              </a:buClr>
              <a:buChar char="▸"/>
              <a:defRPr sz="4000"/>
            </a:lvl4pPr>
            <a:lvl5pPr>
              <a:buClr>
                <a:schemeClr val="accent1"/>
              </a:buClr>
              <a:buChar char="▸"/>
              <a:defRPr sz="4000"/>
            </a:lvl5pPr>
          </a:lstStyle>
          <a:p>
            <a:pPr/>
            <a:r>
              <a:t>Body Level One</a:t>
            </a:r>
          </a:p>
          <a:p>
            <a:pPr lvl="1"/>
            <a:r>
              <a:t>Body Level Two</a:t>
            </a:r>
          </a:p>
          <a:p>
            <a:pPr lvl="2"/>
            <a:r>
              <a:t>Body Level Three</a:t>
            </a:r>
          </a:p>
          <a:p>
            <a:pPr lvl="3"/>
            <a:r>
              <a:t>Body Level Four</a:t>
            </a:r>
          </a:p>
          <a:p>
            <a:pPr lvl="4"/>
            <a:r>
              <a:t>Body Level Five</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Line"/>
          <p:cNvSpPr/>
          <p:nvPr/>
        </p:nvSpPr>
        <p:spPr>
          <a:xfrm flipV="1">
            <a:off x="762000" y="1396632"/>
            <a:ext cx="22859999" cy="369"/>
          </a:xfrm>
          <a:prstGeom prst="line">
            <a:avLst/>
          </a:prstGeom>
          <a:ln w="254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 name="Title Text"/>
          <p:cNvSpPr txBox="1"/>
          <p:nvPr>
            <p:ph type="title"/>
          </p:nvPr>
        </p:nvSpPr>
        <p:spPr>
          <a:xfrm>
            <a:off x="762000" y="2159000"/>
            <a:ext cx="22860000" cy="101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4" name="Body Level One…"/>
          <p:cNvSpPr txBox="1"/>
          <p:nvPr>
            <p:ph type="body" idx="1"/>
          </p:nvPr>
        </p:nvSpPr>
        <p:spPr>
          <a:xfrm>
            <a:off x="762000" y="3860800"/>
            <a:ext cx="22860000" cy="858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23059652" y="609600"/>
            <a:ext cx="553196" cy="635000"/>
          </a:xfrm>
          <a:prstGeom prst="rect">
            <a:avLst/>
          </a:prstGeom>
          <a:ln w="12700">
            <a:miter lim="400000"/>
          </a:ln>
        </p:spPr>
        <p:txBody>
          <a:bodyPr wrap="none" lIns="50800" tIns="50800" rIns="50800" bIns="50800">
            <a:spAutoFit/>
          </a:bodyPr>
          <a:lstStyle>
            <a:lvl1pPr algn="r">
              <a:lnSpc>
                <a:spcPct val="80000"/>
              </a:lnSpc>
              <a:spcBef>
                <a:spcPts val="0"/>
              </a:spcBef>
              <a:defRPr sz="3600">
                <a:latin typeface="DIN Alternate Bold"/>
                <a:ea typeface="DIN Alternate Bold"/>
                <a:cs typeface="DIN Alternate Bold"/>
                <a:sym typeface="DIN Alternate Bold"/>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1pPr>
      <a:lvl2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2pPr>
      <a:lvl3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3pPr>
      <a:lvl4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4pPr>
      <a:lvl5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5pPr>
      <a:lvl6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6pPr>
      <a:lvl7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7pPr>
      <a:lvl8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8pPr>
      <a:lvl9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9pPr>
    </p:titleStyle>
    <p:bodyStyle>
      <a:lvl1pPr marL="63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1pPr>
      <a:lvl2pPr marL="127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2pPr>
      <a:lvl3pPr marL="190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3pPr>
      <a:lvl4pPr marL="254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4pPr>
      <a:lvl5pPr marL="317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5pPr>
      <a:lvl6pPr marL="381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6pPr>
      <a:lvl7pPr marL="444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7pPr>
      <a:lvl8pPr marL="508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8pPr>
      <a:lvl9pPr marL="571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9pPr>
    </p:bodyStyle>
    <p:otherStyle>
      <a:lvl1pPr marL="0" marR="0" indent="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1pPr>
      <a:lvl2pPr marL="0" marR="0" indent="2286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2pPr>
      <a:lvl3pPr marL="0" marR="0" indent="4572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3pPr>
      <a:lvl4pPr marL="0" marR="0" indent="6858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4pPr>
      <a:lvl5pPr marL="0" marR="0" indent="9144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5pPr>
      <a:lvl6pPr marL="0" marR="0" indent="11430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6pPr>
      <a:lvl7pPr marL="0" marR="0" indent="13716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7pPr>
      <a:lvl8pPr marL="0" marR="0" indent="16002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8pPr>
      <a:lvl9pPr marL="0" marR="0" indent="18288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hyperlink" Target="mailto:darin@cclc.org"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8.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jpe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jpeg"/><Relationship Id="rId4" Type="http://schemas.openxmlformats.org/officeDocument/2006/relationships/image" Target="../media/image3.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176" name="Group"/>
          <p:cNvGrpSpPr/>
          <p:nvPr/>
        </p:nvGrpSpPr>
        <p:grpSpPr>
          <a:xfrm>
            <a:off x="1862922" y="1101420"/>
            <a:ext cx="14880833" cy="5988200"/>
            <a:chOff x="0" y="0"/>
            <a:chExt cx="14880832" cy="5988198"/>
          </a:xfrm>
        </p:grpSpPr>
        <p:grpSp>
          <p:nvGrpSpPr>
            <p:cNvPr id="169" name="Group"/>
            <p:cNvGrpSpPr/>
            <p:nvPr/>
          </p:nvGrpSpPr>
          <p:grpSpPr>
            <a:xfrm>
              <a:off x="0" y="908986"/>
              <a:ext cx="14880833" cy="5079213"/>
              <a:chOff x="0" y="0"/>
              <a:chExt cx="14880833" cy="5079212"/>
            </a:xfrm>
          </p:grpSpPr>
          <p:sp>
            <p:nvSpPr>
              <p:cNvPr id="166"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67"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68"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170"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171"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Regular"/>
                  <a:ea typeface="Avenir Next Regular"/>
                  <a:cs typeface="Avenir Next Regular"/>
                  <a:sym typeface="Avenir Next Regular"/>
                </a:defRPr>
              </a:lvl1pPr>
            </a:lstStyle>
            <a:p>
              <a:pPr/>
              <a:r>
                <a:t>TEACHING </a:t>
              </a:r>
            </a:p>
          </p:txBody>
        </p:sp>
        <p:sp>
          <p:nvSpPr>
            <p:cNvPr id="172"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Regular"/>
                  <a:ea typeface="Avenir Next Regular"/>
                  <a:cs typeface="Avenir Next Regular"/>
                  <a:sym typeface="Avenir Next Regular"/>
                </a:defRPr>
              </a:lvl1pPr>
            </a:lstStyle>
            <a:p>
              <a:pPr/>
              <a:r>
                <a:t>INDUCTIVE METHOD</a:t>
              </a:r>
            </a:p>
          </p:txBody>
        </p:sp>
        <p:sp>
          <p:nvSpPr>
            <p:cNvPr id="173"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174"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175"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177" name="WELCOME"/>
          <p:cNvSpPr txBox="1"/>
          <p:nvPr/>
        </p:nvSpPr>
        <p:spPr>
          <a:xfrm>
            <a:off x="5623560" y="8061069"/>
            <a:ext cx="1313688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Regular"/>
                <a:ea typeface="Avenir Next Regular"/>
                <a:cs typeface="Avenir Next Regular"/>
                <a:sym typeface="Avenir Next Regular"/>
              </a:defRPr>
            </a:lvl1pPr>
          </a:lstStyle>
          <a:p>
            <a:pPr/>
            <a:r>
              <a:t>WELCOME</a:t>
            </a:r>
          </a:p>
        </p:txBody>
      </p:sp>
      <p:sp>
        <p:nvSpPr>
          <p:cNvPr id="178" name="Darin DeVore - darin@cclc.org…"/>
          <p:cNvSpPr txBox="1"/>
          <p:nvPr/>
        </p:nvSpPr>
        <p:spPr>
          <a:xfrm>
            <a:off x="14897096" y="11246662"/>
            <a:ext cx="8115759"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70000"/>
              </a:lnSpc>
              <a:spcBef>
                <a:spcPts val="1600"/>
              </a:spcBef>
              <a:defRPr b="1" i="1" sz="4400">
                <a:solidFill>
                  <a:srgbClr val="A6AAA9"/>
                </a:solidFill>
                <a:latin typeface="Avenir Next Regular"/>
                <a:ea typeface="Avenir Next Regular"/>
                <a:cs typeface="Avenir Next Regular"/>
                <a:sym typeface="Avenir Next Regular"/>
              </a:defRPr>
            </a:pPr>
            <a:r>
              <a:t>Darin DeVore - </a:t>
            </a:r>
            <a:r>
              <a:rPr u="sng">
                <a:hlinkClick r:id="rId2" invalidUrl="" action="" tgtFrame="" tooltip="" history="1" highlightClick="0" endSnd="0"/>
              </a:rPr>
              <a:t>darin@cclc.org</a:t>
            </a:r>
          </a:p>
          <a:p>
            <a:pPr>
              <a:lnSpc>
                <a:spcPct val="70000"/>
              </a:lnSpc>
              <a:spcBef>
                <a:spcPts val="1600"/>
              </a:spcBef>
              <a:defRPr b="1" i="1" sz="4400">
                <a:solidFill>
                  <a:srgbClr val="A6AAA9"/>
                </a:solidFill>
                <a:latin typeface="Avenir Next Regular"/>
                <a:ea typeface="Avenir Next Regular"/>
                <a:cs typeface="Avenir Next Regular"/>
                <a:sym typeface="Avenir Next Regular"/>
              </a:defRPr>
            </a:pPr>
            <a:r>
              <a:t>Calvary Chapel Laguna Creek</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 grpId="1" fill="hold">
                                  <p:stCondLst>
                                    <p:cond delay="0"/>
                                  </p:stCondLst>
                                  <p:iterate type="el" backwards="0">
                                    <p:tmAbs val="0"/>
                                  </p:iterate>
                                  <p:childTnLst>
                                    <p:set>
                                      <p:cBhvr>
                                        <p:cTn id="6" fill="hold"/>
                                        <p:tgtEl>
                                          <p:spTgt spid="178"/>
                                        </p:tgtEl>
                                        <p:attrNameLst>
                                          <p:attrName>style.visibility</p:attrName>
                                        </p:attrNameLst>
                                      </p:cBhvr>
                                      <p:to>
                                        <p:strVal val="visible"/>
                                      </p:to>
                                    </p:set>
                                    <p:anim calcmode="lin" valueType="num">
                                      <p:cBhvr>
                                        <p:cTn id="7" dur="1000" fill="hold"/>
                                        <p:tgtEl>
                                          <p:spTgt spid="178"/>
                                        </p:tgtEl>
                                        <p:attrNameLst>
                                          <p:attrName>ppt_x</p:attrName>
                                        </p:attrNameLst>
                                      </p:cBhvr>
                                      <p:tavLst>
                                        <p:tav tm="0">
                                          <p:val>
                                            <p:strVal val="1+#ppt_w/2"/>
                                          </p:val>
                                        </p:tav>
                                        <p:tav tm="100000">
                                          <p:val>
                                            <p:strVal val="#ppt_x"/>
                                          </p:val>
                                        </p:tav>
                                      </p:tavLst>
                                    </p:anim>
                                    <p:anim calcmode="lin" valueType="num">
                                      <p:cBhvr>
                                        <p:cTn id="8" dur="1000" fill="hold"/>
                                        <p:tgtEl>
                                          <p:spTgt spid="1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8" grpId="1"/>
    </p:bld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303" name="Digging for Gold.png" descr="Digging for Gold.png"/>
          <p:cNvPicPr>
            <a:picLocks noChangeAspect="1"/>
          </p:cNvPicPr>
          <p:nvPr/>
        </p:nvPicPr>
        <p:blipFill>
          <a:blip r:embed="rId3">
            <a:extLst/>
          </a:blip>
          <a:srcRect l="2" t="292" r="846" b="608"/>
          <a:stretch>
            <a:fillRect/>
          </a:stretch>
        </p:blipFill>
        <p:spPr>
          <a:xfrm>
            <a:off x="8783273" y="4921752"/>
            <a:ext cx="6817675" cy="6814084"/>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9" y="197"/>
                  <a:pt x="7731" y="423"/>
                  <a:pt x="7301" y="578"/>
                </a:cubicBezTo>
                <a:cubicBezTo>
                  <a:pt x="6683" y="800"/>
                  <a:pt x="6544" y="857"/>
                  <a:pt x="6057" y="1097"/>
                </a:cubicBezTo>
                <a:cubicBezTo>
                  <a:pt x="4925" y="1653"/>
                  <a:pt x="4092" y="2251"/>
                  <a:pt x="3186" y="3158"/>
                </a:cubicBezTo>
                <a:cubicBezTo>
                  <a:pt x="2187" y="4158"/>
                  <a:pt x="1492" y="5165"/>
                  <a:pt x="936" y="6417"/>
                </a:cubicBezTo>
                <a:cubicBezTo>
                  <a:pt x="489" y="7424"/>
                  <a:pt x="152" y="8694"/>
                  <a:pt x="75" y="9661"/>
                </a:cubicBezTo>
                <a:cubicBezTo>
                  <a:pt x="63" y="9809"/>
                  <a:pt x="40" y="9937"/>
                  <a:pt x="26" y="9946"/>
                </a:cubicBezTo>
                <a:cubicBezTo>
                  <a:pt x="8" y="9957"/>
                  <a:pt x="0" y="10369"/>
                  <a:pt x="0" y="10787"/>
                </a:cubicBezTo>
                <a:cubicBezTo>
                  <a:pt x="1" y="11205"/>
                  <a:pt x="10" y="11629"/>
                  <a:pt x="28" y="11662"/>
                </a:cubicBezTo>
                <a:cubicBezTo>
                  <a:pt x="44" y="11691"/>
                  <a:pt x="71" y="11869"/>
                  <a:pt x="90" y="12056"/>
                </a:cubicBezTo>
                <a:cubicBezTo>
                  <a:pt x="262" y="13815"/>
                  <a:pt x="1020" y="15723"/>
                  <a:pt x="2150" y="17246"/>
                </a:cubicBezTo>
                <a:cubicBezTo>
                  <a:pt x="4008" y="19750"/>
                  <a:pt x="6854" y="21315"/>
                  <a:pt x="10008" y="21568"/>
                </a:cubicBezTo>
                <a:cubicBezTo>
                  <a:pt x="10189" y="21583"/>
                  <a:pt x="10396" y="21589"/>
                  <a:pt x="10618" y="21590"/>
                </a:cubicBezTo>
                <a:cubicBezTo>
                  <a:pt x="11285" y="21591"/>
                  <a:pt x="12083" y="21532"/>
                  <a:pt x="12678" y="21430"/>
                </a:cubicBezTo>
                <a:cubicBezTo>
                  <a:pt x="13370" y="21311"/>
                  <a:pt x="14368" y="21013"/>
                  <a:pt x="15025" y="20731"/>
                </a:cubicBezTo>
                <a:cubicBezTo>
                  <a:pt x="18502" y="19234"/>
                  <a:pt x="20906" y="16105"/>
                  <a:pt x="21470" y="12342"/>
                </a:cubicBezTo>
                <a:cubicBezTo>
                  <a:pt x="21565" y="11707"/>
                  <a:pt x="21600" y="10558"/>
                  <a:pt x="21544" y="9893"/>
                </a:cubicBezTo>
                <a:cubicBezTo>
                  <a:pt x="21288" y="6857"/>
                  <a:pt x="19748" y="4039"/>
                  <a:pt x="17346" y="2212"/>
                </a:cubicBezTo>
                <a:cubicBezTo>
                  <a:pt x="16012" y="1197"/>
                  <a:pt x="14434" y="491"/>
                  <a:pt x="12808" y="183"/>
                </a:cubicBezTo>
                <a:cubicBezTo>
                  <a:pt x="12231" y="73"/>
                  <a:pt x="11608" y="12"/>
                  <a:pt x="10981" y="2"/>
                </a:cubicBezTo>
                <a:close/>
              </a:path>
            </a:pathLst>
          </a:custGeom>
          <a:ln w="12700">
            <a:miter lim="400000"/>
          </a:ln>
        </p:spPr>
      </p:pic>
      <p:sp>
        <p:nvSpPr>
          <p:cNvPr id="304" name="I start with the concept of…"/>
          <p:cNvSpPr txBox="1"/>
          <p:nvPr/>
        </p:nvSpPr>
        <p:spPr>
          <a:xfrm>
            <a:off x="1337534" y="1099138"/>
            <a:ext cx="15656561" cy="331724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r">
              <a:lnSpc>
                <a:spcPct val="60000"/>
              </a:lnSpc>
              <a:defRPr b="1" i="1" sz="10000">
                <a:solidFill>
                  <a:srgbClr val="FFFFFF"/>
                </a:solidFill>
                <a:latin typeface="Avenir Next Regular"/>
                <a:ea typeface="Avenir Next Regular"/>
                <a:cs typeface="Avenir Next Regular"/>
                <a:sym typeface="Avenir Next Regular"/>
              </a:defRPr>
            </a:pPr>
            <a:r>
              <a:t>I start with the concept of</a:t>
            </a:r>
          </a:p>
          <a:p>
            <a:pPr algn="r">
              <a:lnSpc>
                <a:spcPct val="60000"/>
              </a:lnSpc>
              <a:defRPr b="1" i="1" sz="10000">
                <a:solidFill>
                  <a:srgbClr val="FFFFFF"/>
                </a:solidFill>
                <a:latin typeface="Avenir Next Regular"/>
                <a:ea typeface="Avenir Next Regular"/>
                <a:cs typeface="Avenir Next Regular"/>
                <a:sym typeface="Avenir Next Regular"/>
              </a:defRPr>
            </a:pPr>
            <a:r>
              <a:t>DIGGING FOR GOLD</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303"/>
                                        </p:tgtEl>
                                        <p:attrNameLst>
                                          <p:attrName>style.visibility</p:attrName>
                                        </p:attrNameLst>
                                      </p:cBhvr>
                                      <p:to>
                                        <p:strVal val="visible"/>
                                      </p:to>
                                    </p:set>
                                    <p:anim calcmode="lin" valueType="num">
                                      <p:cBhvr>
                                        <p:cTn id="7" dur="1500" fill="hold"/>
                                        <p:tgtEl>
                                          <p:spTgt spid="303"/>
                                        </p:tgtEl>
                                        <p:attrNameLst>
                                          <p:attrName>ppt_x</p:attrName>
                                        </p:attrNameLst>
                                      </p:cBhvr>
                                      <p:tavLst>
                                        <p:tav tm="0">
                                          <p:val>
                                            <p:strVal val="#ppt_x"/>
                                          </p:val>
                                        </p:tav>
                                        <p:tav tm="100000">
                                          <p:val>
                                            <p:strVal val="#ppt_x"/>
                                          </p:val>
                                        </p:tav>
                                      </p:tavLst>
                                    </p:anim>
                                    <p:anim calcmode="lin" valueType="num">
                                      <p:cBhvr>
                                        <p:cTn id="8" dur="1500" fill="hold"/>
                                        <p:tgtEl>
                                          <p:spTgt spid="30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03"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308" name="Digging for Gold.png" descr="Digging for Gold.png"/>
          <p:cNvPicPr>
            <a:picLocks noChangeAspect="1"/>
          </p:cNvPicPr>
          <p:nvPr/>
        </p:nvPicPr>
        <p:blipFill>
          <a:blip r:embed="rId2">
            <a:extLst/>
          </a:blip>
          <a:srcRect l="2" t="293" r="845" b="606"/>
          <a:stretch>
            <a:fillRect/>
          </a:stretch>
        </p:blipFill>
        <p:spPr>
          <a:xfrm>
            <a:off x="15965633" y="1524536"/>
            <a:ext cx="5535352" cy="5532476"/>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8" y="197"/>
                  <a:pt x="7730" y="422"/>
                  <a:pt x="7300" y="576"/>
                </a:cubicBezTo>
                <a:cubicBezTo>
                  <a:pt x="6683" y="798"/>
                  <a:pt x="6545" y="857"/>
                  <a:pt x="6057" y="1097"/>
                </a:cubicBezTo>
                <a:cubicBezTo>
                  <a:pt x="4925" y="1652"/>
                  <a:pt x="4093" y="2251"/>
                  <a:pt x="3186" y="3158"/>
                </a:cubicBezTo>
                <a:cubicBezTo>
                  <a:pt x="2187" y="4158"/>
                  <a:pt x="1492" y="5164"/>
                  <a:pt x="936" y="6417"/>
                </a:cubicBezTo>
                <a:cubicBezTo>
                  <a:pt x="489" y="7423"/>
                  <a:pt x="152" y="8694"/>
                  <a:pt x="75" y="9661"/>
                </a:cubicBezTo>
                <a:cubicBezTo>
                  <a:pt x="63" y="9809"/>
                  <a:pt x="41" y="9937"/>
                  <a:pt x="27" y="9946"/>
                </a:cubicBezTo>
                <a:cubicBezTo>
                  <a:pt x="9" y="9957"/>
                  <a:pt x="0" y="10369"/>
                  <a:pt x="0" y="10787"/>
                </a:cubicBezTo>
                <a:cubicBezTo>
                  <a:pt x="1" y="11205"/>
                  <a:pt x="11" y="11629"/>
                  <a:pt x="28" y="11662"/>
                </a:cubicBezTo>
                <a:cubicBezTo>
                  <a:pt x="44" y="11691"/>
                  <a:pt x="72" y="11869"/>
                  <a:pt x="90" y="12056"/>
                </a:cubicBezTo>
                <a:cubicBezTo>
                  <a:pt x="262" y="13815"/>
                  <a:pt x="1020" y="15722"/>
                  <a:pt x="2150" y="17246"/>
                </a:cubicBezTo>
                <a:cubicBezTo>
                  <a:pt x="4008" y="19749"/>
                  <a:pt x="6854" y="21315"/>
                  <a:pt x="10008" y="21568"/>
                </a:cubicBezTo>
                <a:cubicBezTo>
                  <a:pt x="10189" y="21583"/>
                  <a:pt x="10395" y="21589"/>
                  <a:pt x="10618" y="21590"/>
                </a:cubicBezTo>
                <a:cubicBezTo>
                  <a:pt x="11284" y="21591"/>
                  <a:pt x="12083" y="21531"/>
                  <a:pt x="12678" y="21429"/>
                </a:cubicBezTo>
                <a:cubicBezTo>
                  <a:pt x="13370" y="21310"/>
                  <a:pt x="14369" y="21013"/>
                  <a:pt x="15025" y="20730"/>
                </a:cubicBezTo>
                <a:cubicBezTo>
                  <a:pt x="18503" y="19233"/>
                  <a:pt x="20906" y="16105"/>
                  <a:pt x="21470" y="12342"/>
                </a:cubicBezTo>
                <a:cubicBezTo>
                  <a:pt x="21565" y="11707"/>
                  <a:pt x="21600" y="10559"/>
                  <a:pt x="21544" y="9894"/>
                </a:cubicBezTo>
                <a:cubicBezTo>
                  <a:pt x="21288" y="6857"/>
                  <a:pt x="19747" y="4039"/>
                  <a:pt x="17345" y="2212"/>
                </a:cubicBezTo>
                <a:cubicBezTo>
                  <a:pt x="16011" y="1197"/>
                  <a:pt x="14434" y="492"/>
                  <a:pt x="12809" y="183"/>
                </a:cubicBezTo>
                <a:cubicBezTo>
                  <a:pt x="12232" y="73"/>
                  <a:pt x="11607" y="12"/>
                  <a:pt x="10981" y="2"/>
                </a:cubicBezTo>
                <a:close/>
              </a:path>
            </a:pathLst>
          </a:custGeom>
          <a:ln w="12700">
            <a:miter lim="400000"/>
          </a:ln>
        </p:spPr>
      </p:pic>
      <p:sp>
        <p:nvSpPr>
          <p:cNvPr id="309" name="5 simple investigator questions"/>
          <p:cNvSpPr txBox="1"/>
          <p:nvPr/>
        </p:nvSpPr>
        <p:spPr>
          <a:xfrm>
            <a:off x="917820" y="925717"/>
            <a:ext cx="15424345" cy="35077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i="1" sz="10900">
                <a:solidFill>
                  <a:srgbClr val="FFFFFF"/>
                </a:solidFill>
                <a:latin typeface="Avenir Next Heavy"/>
                <a:ea typeface="Avenir Next Heavy"/>
                <a:cs typeface="Avenir Next Heavy"/>
                <a:sym typeface="Avenir Next Heavy"/>
              </a:defRPr>
            </a:lvl1pPr>
          </a:lstStyle>
          <a:p>
            <a:pPr/>
            <a:r>
              <a:t>5 simple investigator questions</a:t>
            </a:r>
          </a:p>
        </p:txBody>
      </p:sp>
      <p:grpSp>
        <p:nvGrpSpPr>
          <p:cNvPr id="321" name="Group"/>
          <p:cNvGrpSpPr/>
          <p:nvPr/>
        </p:nvGrpSpPr>
        <p:grpSpPr>
          <a:xfrm>
            <a:off x="2126045" y="6308394"/>
            <a:ext cx="18284100" cy="5590239"/>
            <a:chOff x="0" y="0"/>
            <a:chExt cx="18284100" cy="5590237"/>
          </a:xfrm>
        </p:grpSpPr>
        <p:grpSp>
          <p:nvGrpSpPr>
            <p:cNvPr id="315" name="Group"/>
            <p:cNvGrpSpPr/>
            <p:nvPr/>
          </p:nvGrpSpPr>
          <p:grpSpPr>
            <a:xfrm>
              <a:off x="1173153" y="0"/>
              <a:ext cx="17110948" cy="5590239"/>
              <a:chOff x="0" y="0"/>
              <a:chExt cx="17110946" cy="5590237"/>
            </a:xfrm>
          </p:grpSpPr>
          <p:sp>
            <p:nvSpPr>
              <p:cNvPr id="310" name="Who"/>
              <p:cNvSpPr txBox="1"/>
              <p:nvPr/>
            </p:nvSpPr>
            <p:spPr>
              <a:xfrm rot="21000000">
                <a:off x="169224" y="329535"/>
                <a:ext cx="3996551"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Who</a:t>
                </a:r>
              </a:p>
            </p:txBody>
          </p:sp>
          <p:sp>
            <p:nvSpPr>
              <p:cNvPr id="311" name="What"/>
              <p:cNvSpPr txBox="1"/>
              <p:nvPr/>
            </p:nvSpPr>
            <p:spPr>
              <a:xfrm rot="480000">
                <a:off x="2193756" y="2899881"/>
                <a:ext cx="4541712"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What</a:t>
                </a:r>
              </a:p>
            </p:txBody>
          </p:sp>
          <p:sp>
            <p:nvSpPr>
              <p:cNvPr id="312" name="When"/>
              <p:cNvSpPr txBox="1"/>
              <p:nvPr/>
            </p:nvSpPr>
            <p:spPr>
              <a:xfrm rot="21300000">
                <a:off x="5771219" y="1072864"/>
                <a:ext cx="5015905"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When</a:t>
                </a:r>
              </a:p>
            </p:txBody>
          </p:sp>
          <p:sp>
            <p:nvSpPr>
              <p:cNvPr id="313" name="Where"/>
              <p:cNvSpPr txBox="1"/>
              <p:nvPr/>
            </p:nvSpPr>
            <p:spPr>
              <a:xfrm rot="240000">
                <a:off x="8711762" y="3097396"/>
                <a:ext cx="5646548"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Where</a:t>
                </a:r>
              </a:p>
            </p:txBody>
          </p:sp>
          <p:sp>
            <p:nvSpPr>
              <p:cNvPr id="314" name="How"/>
              <p:cNvSpPr txBox="1"/>
              <p:nvPr/>
            </p:nvSpPr>
            <p:spPr>
              <a:xfrm>
                <a:off x="13062784" y="1072864"/>
                <a:ext cx="4048164"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How</a:t>
                </a:r>
              </a:p>
            </p:txBody>
          </p:sp>
        </p:grpSp>
        <p:pic>
          <p:nvPicPr>
            <p:cNvPr id="316" name="Image" descr="Image"/>
            <p:cNvPicPr>
              <a:picLocks noChangeAspect="1"/>
            </p:cNvPicPr>
            <p:nvPr/>
          </p:nvPicPr>
          <p:blipFill>
            <a:blip r:embed="rId3">
              <a:extLst/>
            </a:blip>
            <a:stretch>
              <a:fillRect/>
            </a:stretch>
          </p:blipFill>
          <p:spPr>
            <a:xfrm rot="20980419">
              <a:off x="95783" y="1347355"/>
              <a:ext cx="1174834" cy="1174841"/>
            </a:xfrm>
            <a:prstGeom prst="rect">
              <a:avLst/>
            </a:prstGeom>
            <a:ln w="12700" cap="flat">
              <a:noFill/>
              <a:miter lim="400000"/>
            </a:ln>
            <a:effectLst/>
          </p:spPr>
        </p:pic>
        <p:pic>
          <p:nvPicPr>
            <p:cNvPr id="317" name="Image" descr="Image"/>
            <p:cNvPicPr>
              <a:picLocks noChangeAspect="1"/>
            </p:cNvPicPr>
            <p:nvPr/>
          </p:nvPicPr>
          <p:blipFill>
            <a:blip r:embed="rId4">
              <a:extLst/>
            </a:blip>
            <a:stretch>
              <a:fillRect/>
            </a:stretch>
          </p:blipFill>
          <p:spPr>
            <a:xfrm>
              <a:off x="13043213" y="1731781"/>
              <a:ext cx="1028862" cy="988774"/>
            </a:xfrm>
            <a:prstGeom prst="rect">
              <a:avLst/>
            </a:prstGeom>
            <a:ln w="12700" cap="flat">
              <a:noFill/>
              <a:miter lim="400000"/>
            </a:ln>
            <a:effectLst/>
          </p:spPr>
        </p:pic>
        <p:pic>
          <p:nvPicPr>
            <p:cNvPr id="318" name="Image" descr="Image"/>
            <p:cNvPicPr>
              <a:picLocks noChangeAspect="1"/>
            </p:cNvPicPr>
            <p:nvPr/>
          </p:nvPicPr>
          <p:blipFill>
            <a:blip r:embed="rId5">
              <a:extLst/>
            </a:blip>
            <a:stretch>
              <a:fillRect/>
            </a:stretch>
          </p:blipFill>
          <p:spPr>
            <a:xfrm rot="1383574">
              <a:off x="2332648" y="3001893"/>
              <a:ext cx="1027791" cy="962933"/>
            </a:xfrm>
            <a:prstGeom prst="rect">
              <a:avLst/>
            </a:prstGeom>
            <a:ln w="12700" cap="flat">
              <a:noFill/>
              <a:miter lim="400000"/>
            </a:ln>
            <a:effectLst/>
          </p:spPr>
        </p:pic>
        <p:pic>
          <p:nvPicPr>
            <p:cNvPr id="319" name="Image" descr="Image"/>
            <p:cNvPicPr>
              <a:picLocks noChangeAspect="1"/>
            </p:cNvPicPr>
            <p:nvPr/>
          </p:nvPicPr>
          <p:blipFill>
            <a:blip r:embed="rId6">
              <a:extLst/>
            </a:blip>
            <a:stretch>
              <a:fillRect/>
            </a:stretch>
          </p:blipFill>
          <p:spPr>
            <a:xfrm>
              <a:off x="5523768" y="1999940"/>
              <a:ext cx="1449067" cy="988775"/>
            </a:xfrm>
            <a:prstGeom prst="rect">
              <a:avLst/>
            </a:prstGeom>
            <a:ln w="12700" cap="flat">
              <a:noFill/>
              <a:miter lim="400000"/>
            </a:ln>
            <a:effectLst/>
          </p:spPr>
        </p:pic>
        <p:pic>
          <p:nvPicPr>
            <p:cNvPr id="320" name="Image" descr="Image"/>
            <p:cNvPicPr>
              <a:picLocks noChangeAspect="1"/>
            </p:cNvPicPr>
            <p:nvPr/>
          </p:nvPicPr>
          <p:blipFill>
            <a:blip r:embed="rId7">
              <a:extLst/>
            </a:blip>
            <a:stretch>
              <a:fillRect/>
            </a:stretch>
          </p:blipFill>
          <p:spPr>
            <a:xfrm rot="20093965">
              <a:off x="8807586" y="3782336"/>
              <a:ext cx="1167999" cy="629892"/>
            </a:xfrm>
            <a:prstGeom prst="rect">
              <a:avLst/>
            </a:prstGeom>
            <a:ln w="12700" cap="flat">
              <a:noFill/>
              <a:miter lim="400000"/>
            </a:ln>
            <a:effectLst/>
          </p:spPr>
        </p:pic>
      </p:gr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321"/>
                                        </p:tgtEl>
                                        <p:attrNameLst>
                                          <p:attrName>style.visibility</p:attrName>
                                        </p:attrNameLst>
                                      </p:cBhvr>
                                      <p:to>
                                        <p:strVal val="visible"/>
                                      </p:to>
                                    </p:set>
                                    <p:anim calcmode="lin" valueType="num">
                                      <p:cBhvr>
                                        <p:cTn id="7" dur="1000" fill="hold"/>
                                        <p:tgtEl>
                                          <p:spTgt spid="321"/>
                                        </p:tgtEl>
                                        <p:attrNameLst>
                                          <p:attrName>ppt_x</p:attrName>
                                        </p:attrNameLst>
                                      </p:cBhvr>
                                      <p:tavLst>
                                        <p:tav tm="0">
                                          <p:val>
                                            <p:strVal val="#ppt_x"/>
                                          </p:val>
                                        </p:tav>
                                        <p:tav tm="100000">
                                          <p:val>
                                            <p:strVal val="#ppt_x"/>
                                          </p:val>
                                        </p:tav>
                                      </p:tavLst>
                                    </p:anim>
                                    <p:anim calcmode="lin" valueType="num">
                                      <p:cBhvr>
                                        <p:cTn id="8" dur="1000" fill="hold"/>
                                        <p:tgtEl>
                                          <p:spTgt spid="3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21" grpId="1"/>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23" name="Open in prayer"/>
          <p:cNvSpPr txBox="1"/>
          <p:nvPr/>
        </p:nvSpPr>
        <p:spPr>
          <a:xfrm>
            <a:off x="2694324" y="2825550"/>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Open in prayer</a:t>
            </a:r>
          </a:p>
        </p:txBody>
      </p:sp>
      <p:sp>
        <p:nvSpPr>
          <p:cNvPr id="324" name="Give context if needed"/>
          <p:cNvSpPr txBox="1"/>
          <p:nvPr/>
        </p:nvSpPr>
        <p:spPr>
          <a:xfrm>
            <a:off x="2694324" y="4214144"/>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Give context if needed</a:t>
            </a:r>
          </a:p>
        </p:txBody>
      </p:sp>
      <p:sp>
        <p:nvSpPr>
          <p:cNvPr id="325" name="Read a small section"/>
          <p:cNvSpPr txBox="1"/>
          <p:nvPr/>
        </p:nvSpPr>
        <p:spPr>
          <a:xfrm>
            <a:off x="2694324" y="5602739"/>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Read a small section</a:t>
            </a:r>
          </a:p>
        </p:txBody>
      </p:sp>
      <p:sp>
        <p:nvSpPr>
          <p:cNvPr id="326" name="Start asking questions"/>
          <p:cNvSpPr txBox="1"/>
          <p:nvPr/>
        </p:nvSpPr>
        <p:spPr>
          <a:xfrm>
            <a:off x="2694324" y="6991333"/>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Start asking questions</a:t>
            </a:r>
          </a:p>
        </p:txBody>
      </p:sp>
      <p:pic>
        <p:nvPicPr>
          <p:cNvPr id="327" name="Matthew 14.13-21 Whole page.png" descr="Matthew 14.13-21 Whole page.png"/>
          <p:cNvPicPr>
            <a:picLocks noChangeAspect="1"/>
          </p:cNvPicPr>
          <p:nvPr/>
        </p:nvPicPr>
        <p:blipFill>
          <a:blip r:embed="rId3">
            <a:extLst/>
          </a:blip>
          <a:stretch>
            <a:fillRect/>
          </a:stretch>
        </p:blipFill>
        <p:spPr>
          <a:xfrm>
            <a:off x="14937185" y="778364"/>
            <a:ext cx="8632979" cy="11146377"/>
          </a:xfrm>
          <a:prstGeom prst="rect">
            <a:avLst/>
          </a:prstGeom>
          <a:ln w="12700">
            <a:miter lim="400000"/>
          </a:ln>
        </p:spPr>
      </p:pic>
      <p:sp>
        <p:nvSpPr>
          <p:cNvPr id="328" name="LESSON PLAN:"/>
          <p:cNvSpPr txBox="1"/>
          <p:nvPr/>
        </p:nvSpPr>
        <p:spPr>
          <a:xfrm>
            <a:off x="1198178" y="1182956"/>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BF0"/>
                </a:solidFill>
                <a:latin typeface="Avenir Next Regular"/>
                <a:ea typeface="Avenir Next Regular"/>
                <a:cs typeface="Avenir Next Regular"/>
                <a:sym typeface="Avenir Next Regular"/>
              </a:defRPr>
            </a:lvl1pPr>
          </a:lstStyle>
          <a:p>
            <a:pPr/>
            <a:r>
              <a:t>LESSON PLAN:</a:t>
            </a:r>
          </a:p>
        </p:txBody>
      </p:sp>
      <p:sp>
        <p:nvSpPr>
          <p:cNvPr id="329" name="Repeat"/>
          <p:cNvSpPr txBox="1"/>
          <p:nvPr/>
        </p:nvSpPr>
        <p:spPr>
          <a:xfrm>
            <a:off x="2694324" y="8379928"/>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Repeat</a:t>
            </a:r>
          </a:p>
        </p:txBody>
      </p:sp>
      <p:sp>
        <p:nvSpPr>
          <p:cNvPr id="330" name="Make application &amp; pray"/>
          <p:cNvSpPr txBox="1"/>
          <p:nvPr/>
        </p:nvSpPr>
        <p:spPr>
          <a:xfrm>
            <a:off x="2694324" y="9768523"/>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Make application &amp; pray</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34" name="Sample questions:"/>
          <p:cNvSpPr txBox="1"/>
          <p:nvPr/>
        </p:nvSpPr>
        <p:spPr>
          <a:xfrm>
            <a:off x="1374580" y="1498256"/>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Sample questions:</a:t>
            </a:r>
          </a:p>
        </p:txBody>
      </p:sp>
      <p:sp>
        <p:nvSpPr>
          <p:cNvPr id="335" name="WHO are the characters?"/>
          <p:cNvSpPr txBox="1"/>
          <p:nvPr/>
        </p:nvSpPr>
        <p:spPr>
          <a:xfrm>
            <a:off x="1694498" y="3588536"/>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WHO are the characters?</a:t>
            </a:r>
          </a:p>
        </p:txBody>
      </p:sp>
      <p:sp>
        <p:nvSpPr>
          <p:cNvPr id="336" name="WHERE does this take place?"/>
          <p:cNvSpPr txBox="1"/>
          <p:nvPr/>
        </p:nvSpPr>
        <p:spPr>
          <a:xfrm>
            <a:off x="1694498" y="7026489"/>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WHERE does this take place?</a:t>
            </a:r>
          </a:p>
        </p:txBody>
      </p:sp>
      <p:sp>
        <p:nvSpPr>
          <p:cNvPr id="337" name="WHEN does this take place?"/>
          <p:cNvSpPr txBox="1"/>
          <p:nvPr/>
        </p:nvSpPr>
        <p:spPr>
          <a:xfrm>
            <a:off x="1694498" y="5880505"/>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WHEN does this take place?</a:t>
            </a:r>
          </a:p>
        </p:txBody>
      </p:sp>
      <p:sp>
        <p:nvSpPr>
          <p:cNvPr id="338" name="WHAT happens in this section?"/>
          <p:cNvSpPr txBox="1"/>
          <p:nvPr/>
        </p:nvSpPr>
        <p:spPr>
          <a:xfrm>
            <a:off x="1694498" y="4734521"/>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WHAT happens in this section?</a:t>
            </a:r>
          </a:p>
        </p:txBody>
      </p:sp>
      <p:sp>
        <p:nvSpPr>
          <p:cNvPr id="339" name="HOW did this happen?"/>
          <p:cNvSpPr txBox="1"/>
          <p:nvPr/>
        </p:nvSpPr>
        <p:spPr>
          <a:xfrm>
            <a:off x="1694498" y="817247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HOW did this happen?</a:t>
            </a:r>
          </a:p>
        </p:txBody>
      </p:sp>
      <p:sp>
        <p:nvSpPr>
          <p:cNvPr id="340" name="Making OBSERVATIONS"/>
          <p:cNvSpPr txBox="1"/>
          <p:nvPr/>
        </p:nvSpPr>
        <p:spPr>
          <a:xfrm>
            <a:off x="871020" y="10464441"/>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Making OBSERVATIONS</a:t>
            </a:r>
          </a:p>
        </p:txBody>
      </p:sp>
      <p:pic>
        <p:nvPicPr>
          <p:cNvPr id="341" name="Matthew 14.13-21 Whole page.png" descr="Matthew 14.13-21 Whole page.png"/>
          <p:cNvPicPr>
            <a:picLocks noChangeAspect="1"/>
          </p:cNvPicPr>
          <p:nvPr/>
        </p:nvPicPr>
        <p:blipFill>
          <a:blip r:embed="rId3">
            <a:extLst/>
          </a:blip>
          <a:stretch>
            <a:fillRect/>
          </a:stretch>
        </p:blipFill>
        <p:spPr>
          <a:xfrm>
            <a:off x="14937185" y="778364"/>
            <a:ext cx="8632979" cy="1114637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35"/>
                                        </p:tgtEl>
                                        <p:attrNameLst>
                                          <p:attrName>style.visibility</p:attrName>
                                        </p:attrNameLst>
                                      </p:cBhvr>
                                      <p:to>
                                        <p:strVal val="visible"/>
                                      </p:to>
                                    </p:set>
                                    <p:anim calcmode="lin" valueType="num">
                                      <p:cBhvr>
                                        <p:cTn id="7" dur="1000" fill="hold"/>
                                        <p:tgtEl>
                                          <p:spTgt spid="335"/>
                                        </p:tgtEl>
                                        <p:attrNameLst>
                                          <p:attrName>ppt_x</p:attrName>
                                        </p:attrNameLst>
                                      </p:cBhvr>
                                      <p:tavLst>
                                        <p:tav tm="0">
                                          <p:val>
                                            <p:strVal val="0-#ppt_w/2"/>
                                          </p:val>
                                        </p:tav>
                                        <p:tav tm="100000">
                                          <p:val>
                                            <p:strVal val="#ppt_x"/>
                                          </p:val>
                                        </p:tav>
                                      </p:tavLst>
                                    </p:anim>
                                    <p:anim calcmode="lin" valueType="num">
                                      <p:cBhvr>
                                        <p:cTn id="8" dur="1000" fill="hold"/>
                                        <p:tgtEl>
                                          <p:spTgt spid="3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338"/>
                                        </p:tgtEl>
                                        <p:attrNameLst>
                                          <p:attrName>style.visibility</p:attrName>
                                        </p:attrNameLst>
                                      </p:cBhvr>
                                      <p:to>
                                        <p:strVal val="visible"/>
                                      </p:to>
                                    </p:set>
                                    <p:anim calcmode="lin" valueType="num">
                                      <p:cBhvr>
                                        <p:cTn id="13" dur="1000" fill="hold"/>
                                        <p:tgtEl>
                                          <p:spTgt spid="338"/>
                                        </p:tgtEl>
                                        <p:attrNameLst>
                                          <p:attrName>ppt_x</p:attrName>
                                        </p:attrNameLst>
                                      </p:cBhvr>
                                      <p:tavLst>
                                        <p:tav tm="0">
                                          <p:val>
                                            <p:strVal val="0-#ppt_w/2"/>
                                          </p:val>
                                        </p:tav>
                                        <p:tav tm="100000">
                                          <p:val>
                                            <p:strVal val="#ppt_x"/>
                                          </p:val>
                                        </p:tav>
                                      </p:tavLst>
                                    </p:anim>
                                    <p:anim calcmode="lin" valueType="num">
                                      <p:cBhvr>
                                        <p:cTn id="14" dur="1000" fill="hold"/>
                                        <p:tgtEl>
                                          <p:spTgt spid="33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337"/>
                                        </p:tgtEl>
                                        <p:attrNameLst>
                                          <p:attrName>style.visibility</p:attrName>
                                        </p:attrNameLst>
                                      </p:cBhvr>
                                      <p:to>
                                        <p:strVal val="visible"/>
                                      </p:to>
                                    </p:set>
                                    <p:anim calcmode="lin" valueType="num">
                                      <p:cBhvr>
                                        <p:cTn id="19" dur="1000" fill="hold"/>
                                        <p:tgtEl>
                                          <p:spTgt spid="337"/>
                                        </p:tgtEl>
                                        <p:attrNameLst>
                                          <p:attrName>ppt_x</p:attrName>
                                        </p:attrNameLst>
                                      </p:cBhvr>
                                      <p:tavLst>
                                        <p:tav tm="0">
                                          <p:val>
                                            <p:strVal val="0-#ppt_w/2"/>
                                          </p:val>
                                        </p:tav>
                                        <p:tav tm="100000">
                                          <p:val>
                                            <p:strVal val="#ppt_x"/>
                                          </p:val>
                                        </p:tav>
                                      </p:tavLst>
                                    </p:anim>
                                    <p:anim calcmode="lin" valueType="num">
                                      <p:cBhvr>
                                        <p:cTn id="20" dur="1000" fill="hold"/>
                                        <p:tgtEl>
                                          <p:spTgt spid="33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336"/>
                                        </p:tgtEl>
                                        <p:attrNameLst>
                                          <p:attrName>style.visibility</p:attrName>
                                        </p:attrNameLst>
                                      </p:cBhvr>
                                      <p:to>
                                        <p:strVal val="visible"/>
                                      </p:to>
                                    </p:set>
                                    <p:anim calcmode="lin" valueType="num">
                                      <p:cBhvr>
                                        <p:cTn id="25" dur="1000" fill="hold"/>
                                        <p:tgtEl>
                                          <p:spTgt spid="336"/>
                                        </p:tgtEl>
                                        <p:attrNameLst>
                                          <p:attrName>ppt_x</p:attrName>
                                        </p:attrNameLst>
                                      </p:cBhvr>
                                      <p:tavLst>
                                        <p:tav tm="0">
                                          <p:val>
                                            <p:strVal val="0-#ppt_w/2"/>
                                          </p:val>
                                        </p:tav>
                                        <p:tav tm="100000">
                                          <p:val>
                                            <p:strVal val="#ppt_x"/>
                                          </p:val>
                                        </p:tav>
                                      </p:tavLst>
                                    </p:anim>
                                    <p:anim calcmode="lin" valueType="num">
                                      <p:cBhvr>
                                        <p:cTn id="26" dur="1000" fill="hold"/>
                                        <p:tgtEl>
                                          <p:spTgt spid="3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339"/>
                                        </p:tgtEl>
                                        <p:attrNameLst>
                                          <p:attrName>style.visibility</p:attrName>
                                        </p:attrNameLst>
                                      </p:cBhvr>
                                      <p:to>
                                        <p:strVal val="visible"/>
                                      </p:to>
                                    </p:set>
                                    <p:anim calcmode="lin" valueType="num">
                                      <p:cBhvr>
                                        <p:cTn id="31" dur="1000" fill="hold"/>
                                        <p:tgtEl>
                                          <p:spTgt spid="339"/>
                                        </p:tgtEl>
                                        <p:attrNameLst>
                                          <p:attrName>ppt_x</p:attrName>
                                        </p:attrNameLst>
                                      </p:cBhvr>
                                      <p:tavLst>
                                        <p:tav tm="0">
                                          <p:val>
                                            <p:strVal val="0-#ppt_w/2"/>
                                          </p:val>
                                        </p:tav>
                                        <p:tav tm="100000">
                                          <p:val>
                                            <p:strVal val="#ppt_x"/>
                                          </p:val>
                                        </p:tav>
                                      </p:tavLst>
                                    </p:anim>
                                    <p:anim calcmode="lin" valueType="num">
                                      <p:cBhvr>
                                        <p:cTn id="32" dur="1000" fill="hold"/>
                                        <p:tgtEl>
                                          <p:spTgt spid="33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6" fill="hold">
                                  <p:stCondLst>
                                    <p:cond delay="0"/>
                                  </p:stCondLst>
                                  <p:iterate type="lt" backwards="0">
                                    <p:tmAbs val="0"/>
                                  </p:iterate>
                                  <p:childTnLst>
                                    <p:set>
                                      <p:cBhvr>
                                        <p:cTn id="36" fill="hold"/>
                                        <p:tgtEl>
                                          <p:spTgt spid="340"/>
                                        </p:tgtEl>
                                        <p:attrNameLst>
                                          <p:attrName>style.visibility</p:attrName>
                                        </p:attrNameLst>
                                      </p:cBhvr>
                                      <p:to>
                                        <p:strVal val="visible"/>
                                      </p:to>
                                    </p:set>
                                    <p:anim calcmode="lin" valueType="num">
                                      <p:cBhvr>
                                        <p:cTn id="37" dur="1500" fill="hold"/>
                                        <p:tgtEl>
                                          <p:spTgt spid="340"/>
                                        </p:tgtEl>
                                        <p:attrNameLst>
                                          <p:attrName>ppt_x</p:attrName>
                                        </p:attrNameLst>
                                      </p:cBhvr>
                                      <p:tavLst>
                                        <p:tav tm="0">
                                          <p:val>
                                            <p:strVal val="#ppt_x"/>
                                          </p:val>
                                        </p:tav>
                                        <p:tav tm="100000">
                                          <p:val>
                                            <p:strVal val="#ppt_x"/>
                                          </p:val>
                                        </p:tav>
                                      </p:tavLst>
                                    </p:anim>
                                    <p:anim calcmode="lin" valueType="num">
                                      <p:cBhvr>
                                        <p:cTn id="38" dur="1500" fill="hold"/>
                                        <p:tgtEl>
                                          <p:spTgt spid="3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6" grpId="4"/>
      <p:bldP build="whole" bldLvl="1" animBg="1" rev="0" advAuto="0" spid="335" grpId="1"/>
      <p:bldP build="whole" bldLvl="1" animBg="1" rev="0" advAuto="0" spid="338" grpId="2"/>
      <p:bldP build="whole" bldLvl="1" animBg="1" rev="0" advAuto="0" spid="340" grpId="6"/>
      <p:bldP build="whole" bldLvl="1" animBg="1" rev="0" advAuto="0" spid="337" grpId="3"/>
      <p:bldP build="whole" bldLvl="1" animBg="1" rev="0" advAuto="0" spid="339" grpId="5"/>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45"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346" name="Make OBSERVATIONS  by asking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Make OBSERVATIONS  by asking questions.</a:t>
            </a:r>
          </a:p>
        </p:txBody>
      </p:sp>
      <p:pic>
        <p:nvPicPr>
          <p:cNvPr id="347"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48" name="Rounded Rectangle"/>
          <p:cNvSpPr/>
          <p:nvPr/>
        </p:nvSpPr>
        <p:spPr>
          <a:xfrm>
            <a:off x="9349587" y="1746705"/>
            <a:ext cx="7007134" cy="3017329"/>
          </a:xfrm>
          <a:prstGeom prst="roundRect">
            <a:avLst>
              <a:gd name="adj" fmla="val 14460"/>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349" name="Who…"/>
          <p:cNvSpPr txBox="1"/>
          <p:nvPr/>
        </p:nvSpPr>
        <p:spPr>
          <a:xfrm>
            <a:off x="3948864" y="6521606"/>
            <a:ext cx="3102191" cy="4074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Who</a:t>
            </a:r>
          </a:p>
          <a:p>
            <a:pPr>
              <a:lnSpc>
                <a:spcPct val="40000"/>
              </a:lnSpc>
              <a:defRPr b="1" i="1" sz="5000">
                <a:solidFill>
                  <a:srgbClr val="FFFFFF"/>
                </a:solidFill>
                <a:latin typeface="Avenir Next Regular"/>
                <a:ea typeface="Avenir Next Regular"/>
                <a:cs typeface="Avenir Next Regular"/>
                <a:sym typeface="Avenir Next Regular"/>
              </a:defRPr>
            </a:pPr>
            <a:r>
              <a:t>What</a:t>
            </a:r>
          </a:p>
          <a:p>
            <a:pPr>
              <a:lnSpc>
                <a:spcPct val="40000"/>
              </a:lnSpc>
              <a:defRPr b="1" i="1" sz="5000">
                <a:solidFill>
                  <a:srgbClr val="FFFFFF"/>
                </a:solidFill>
                <a:latin typeface="Avenir Next Regular"/>
                <a:ea typeface="Avenir Next Regular"/>
                <a:cs typeface="Avenir Next Regular"/>
                <a:sym typeface="Avenir Next Regular"/>
              </a:defRPr>
            </a:pPr>
            <a:r>
              <a:t>When</a:t>
            </a:r>
          </a:p>
          <a:p>
            <a:pPr>
              <a:lnSpc>
                <a:spcPct val="40000"/>
              </a:lnSpc>
              <a:defRPr b="1" i="1" sz="5000">
                <a:solidFill>
                  <a:srgbClr val="FFFFFF"/>
                </a:solidFill>
                <a:latin typeface="Avenir Next Regular"/>
                <a:ea typeface="Avenir Next Regular"/>
                <a:cs typeface="Avenir Next Regular"/>
                <a:sym typeface="Avenir Next Regular"/>
              </a:defRPr>
            </a:pPr>
            <a:r>
              <a:t>Where</a:t>
            </a:r>
          </a:p>
          <a:p>
            <a:pPr>
              <a:lnSpc>
                <a:spcPct val="40000"/>
              </a:lnSpc>
              <a:defRPr b="1" i="1" sz="5000">
                <a:solidFill>
                  <a:srgbClr val="FFFFFF"/>
                </a:solidFill>
                <a:latin typeface="Avenir Next Regular"/>
                <a:ea typeface="Avenir Next Regular"/>
                <a:cs typeface="Avenir Next Regular"/>
                <a:sym typeface="Avenir Next Regular"/>
              </a:defRPr>
            </a:pPr>
            <a:r>
              <a:t>How</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53"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354" name="Ask INTERPRETATION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Ask INTERPRETATION  questions.</a:t>
            </a:r>
          </a:p>
        </p:txBody>
      </p:sp>
      <p:pic>
        <p:nvPicPr>
          <p:cNvPr id="355"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56" name="Rounded Rectangle"/>
          <p:cNvSpPr/>
          <p:nvPr/>
        </p:nvSpPr>
        <p:spPr>
          <a:xfrm>
            <a:off x="9349587" y="1746705"/>
            <a:ext cx="7007134" cy="3017329"/>
          </a:xfrm>
          <a:prstGeom prst="roundRect">
            <a:avLst>
              <a:gd name="adj" fmla="val 14460"/>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357" name="How…"/>
          <p:cNvSpPr txBox="1"/>
          <p:nvPr/>
        </p:nvSpPr>
        <p:spPr>
          <a:xfrm>
            <a:off x="3948864" y="6521606"/>
            <a:ext cx="3102191"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How</a:t>
            </a:r>
          </a:p>
          <a:p>
            <a:pPr>
              <a:lnSpc>
                <a:spcPct val="40000"/>
              </a:lnSpc>
              <a:defRPr b="1" i="1" sz="5000">
                <a:solidFill>
                  <a:srgbClr val="FFFFFF"/>
                </a:solidFill>
                <a:latin typeface="Avenir Next Regular"/>
                <a:ea typeface="Avenir Next Regular"/>
                <a:cs typeface="Avenir Next Regular"/>
                <a:sym typeface="Avenir Next Regular"/>
              </a:defRPr>
            </a:pPr>
            <a:r>
              <a:t>Why</a:t>
            </a:r>
          </a:p>
          <a:p>
            <a:pPr>
              <a:lnSpc>
                <a:spcPct val="40000"/>
              </a:lnSpc>
              <a:defRPr b="1" i="1" sz="5000">
                <a:solidFill>
                  <a:srgbClr val="FFFFFF"/>
                </a:solidFill>
                <a:latin typeface="Avenir Next Regular"/>
                <a:ea typeface="Avenir Next Regular"/>
                <a:cs typeface="Avenir Next Regular"/>
                <a:sym typeface="Avenir Next Regular"/>
              </a:defRPr>
            </a:pPr>
            <a:r>
              <a:t>What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61"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362" name="Make OBSERVATIONS  by asking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Make OBSERVATIONS  by asking questions.</a:t>
            </a:r>
          </a:p>
        </p:txBody>
      </p:sp>
      <p:pic>
        <p:nvPicPr>
          <p:cNvPr id="363"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64" name="Rounded Rectangle"/>
          <p:cNvSpPr/>
          <p:nvPr/>
        </p:nvSpPr>
        <p:spPr>
          <a:xfrm>
            <a:off x="9317754" y="4829647"/>
            <a:ext cx="4921955" cy="2894847"/>
          </a:xfrm>
          <a:prstGeom prst="roundRect">
            <a:avLst>
              <a:gd name="adj" fmla="val 15071"/>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365" name="Who…"/>
          <p:cNvSpPr txBox="1"/>
          <p:nvPr/>
        </p:nvSpPr>
        <p:spPr>
          <a:xfrm>
            <a:off x="3948864" y="6521606"/>
            <a:ext cx="3102191" cy="4074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Who</a:t>
            </a:r>
          </a:p>
          <a:p>
            <a:pPr>
              <a:lnSpc>
                <a:spcPct val="40000"/>
              </a:lnSpc>
              <a:defRPr b="1" i="1" sz="5000">
                <a:solidFill>
                  <a:srgbClr val="FFFFFF"/>
                </a:solidFill>
                <a:latin typeface="Avenir Next Regular"/>
                <a:ea typeface="Avenir Next Regular"/>
                <a:cs typeface="Avenir Next Regular"/>
                <a:sym typeface="Avenir Next Regular"/>
              </a:defRPr>
            </a:pPr>
            <a:r>
              <a:t>What</a:t>
            </a:r>
          </a:p>
          <a:p>
            <a:pPr>
              <a:lnSpc>
                <a:spcPct val="40000"/>
              </a:lnSpc>
              <a:defRPr b="1" i="1" sz="5000">
                <a:solidFill>
                  <a:srgbClr val="FFFFFF"/>
                </a:solidFill>
                <a:latin typeface="Avenir Next Regular"/>
                <a:ea typeface="Avenir Next Regular"/>
                <a:cs typeface="Avenir Next Regular"/>
                <a:sym typeface="Avenir Next Regular"/>
              </a:defRPr>
            </a:pPr>
            <a:r>
              <a:t>When</a:t>
            </a:r>
          </a:p>
          <a:p>
            <a:pPr>
              <a:lnSpc>
                <a:spcPct val="40000"/>
              </a:lnSpc>
              <a:defRPr b="1" i="1" sz="5000">
                <a:solidFill>
                  <a:srgbClr val="FFFFFF"/>
                </a:solidFill>
                <a:latin typeface="Avenir Next Regular"/>
                <a:ea typeface="Avenir Next Regular"/>
                <a:cs typeface="Avenir Next Regular"/>
                <a:sym typeface="Avenir Next Regular"/>
              </a:defRPr>
            </a:pPr>
            <a:r>
              <a:t>Where</a:t>
            </a:r>
          </a:p>
          <a:p>
            <a:pPr>
              <a:lnSpc>
                <a:spcPct val="40000"/>
              </a:lnSpc>
              <a:defRPr b="1" i="1" sz="5000">
                <a:solidFill>
                  <a:srgbClr val="FFFFFF"/>
                </a:solidFill>
                <a:latin typeface="Avenir Next Regular"/>
                <a:ea typeface="Avenir Next Regular"/>
                <a:cs typeface="Avenir Next Regular"/>
                <a:sym typeface="Avenir Next Regular"/>
              </a:defRPr>
            </a:pPr>
            <a:r>
              <a:t>How</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69"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370" name="Ask INTERPRETATION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Ask INTERPRETATION  questions.</a:t>
            </a:r>
          </a:p>
        </p:txBody>
      </p:sp>
      <p:pic>
        <p:nvPicPr>
          <p:cNvPr id="371"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72" name="Rounded Rectangle"/>
          <p:cNvSpPr/>
          <p:nvPr/>
        </p:nvSpPr>
        <p:spPr>
          <a:xfrm>
            <a:off x="9317754" y="4829647"/>
            <a:ext cx="4921955" cy="2894847"/>
          </a:xfrm>
          <a:prstGeom prst="roundRect">
            <a:avLst>
              <a:gd name="adj" fmla="val 15071"/>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373" name="How…"/>
          <p:cNvSpPr txBox="1"/>
          <p:nvPr/>
        </p:nvSpPr>
        <p:spPr>
          <a:xfrm>
            <a:off x="3948864" y="6521606"/>
            <a:ext cx="3102191"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How</a:t>
            </a:r>
          </a:p>
          <a:p>
            <a:pPr>
              <a:lnSpc>
                <a:spcPct val="40000"/>
              </a:lnSpc>
              <a:defRPr b="1" i="1" sz="5000">
                <a:solidFill>
                  <a:srgbClr val="FFFFFF"/>
                </a:solidFill>
                <a:latin typeface="Avenir Next Regular"/>
                <a:ea typeface="Avenir Next Regular"/>
                <a:cs typeface="Avenir Next Regular"/>
                <a:sym typeface="Avenir Next Regular"/>
              </a:defRPr>
            </a:pPr>
            <a:r>
              <a:t>Why</a:t>
            </a:r>
          </a:p>
          <a:p>
            <a:pPr>
              <a:lnSpc>
                <a:spcPct val="40000"/>
              </a:lnSpc>
              <a:defRPr b="1" i="1" sz="5000">
                <a:solidFill>
                  <a:srgbClr val="FFFFFF"/>
                </a:solidFill>
                <a:latin typeface="Avenir Next Regular"/>
                <a:ea typeface="Avenir Next Regular"/>
                <a:cs typeface="Avenir Next Regular"/>
                <a:sym typeface="Avenir Next Regular"/>
              </a:defRPr>
            </a:pPr>
            <a:r>
              <a:t>What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387" name="Group"/>
          <p:cNvGrpSpPr/>
          <p:nvPr/>
        </p:nvGrpSpPr>
        <p:grpSpPr>
          <a:xfrm>
            <a:off x="694418" y="138533"/>
            <a:ext cx="12329337" cy="4576660"/>
            <a:chOff x="0" y="0"/>
            <a:chExt cx="12329335" cy="4576658"/>
          </a:xfrm>
        </p:grpSpPr>
        <p:grpSp>
          <p:nvGrpSpPr>
            <p:cNvPr id="380" name="Group"/>
            <p:cNvGrpSpPr/>
            <p:nvPr/>
          </p:nvGrpSpPr>
          <p:grpSpPr>
            <a:xfrm>
              <a:off x="0" y="694719"/>
              <a:ext cx="12329336" cy="3881940"/>
              <a:chOff x="0" y="0"/>
              <a:chExt cx="12329335" cy="3881939"/>
            </a:xfrm>
          </p:grpSpPr>
          <p:sp>
            <p:nvSpPr>
              <p:cNvPr id="377"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78"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79"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381"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382"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383"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384"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385"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386"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388" name="APPLICATION: “how does it apply?”"/>
          <p:cNvSpPr txBox="1"/>
          <p:nvPr/>
        </p:nvSpPr>
        <p:spPr>
          <a:xfrm>
            <a:off x="1117823" y="5326184"/>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APPLICATION: “how does it apply?”</a:t>
            </a:r>
          </a:p>
        </p:txBody>
      </p:sp>
      <p:sp>
        <p:nvSpPr>
          <p:cNvPr id="389" name="• Sins to confess, forsake and avoid"/>
          <p:cNvSpPr txBox="1"/>
          <p:nvPr/>
        </p:nvSpPr>
        <p:spPr>
          <a:xfrm>
            <a:off x="1464867" y="6658957"/>
            <a:ext cx="1900697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Sins to confess, forsake and avoid</a:t>
            </a:r>
          </a:p>
        </p:txBody>
      </p:sp>
      <p:sp>
        <p:nvSpPr>
          <p:cNvPr id="390" name="• Attitudes or Thought patterns to change"/>
          <p:cNvSpPr txBox="1"/>
          <p:nvPr/>
        </p:nvSpPr>
        <p:spPr>
          <a:xfrm>
            <a:off x="1464867" y="10323869"/>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Attitudes or Thought patterns to change</a:t>
            </a:r>
          </a:p>
        </p:txBody>
      </p:sp>
      <p:sp>
        <p:nvSpPr>
          <p:cNvPr id="391" name="• Examples to follow"/>
          <p:cNvSpPr txBox="1"/>
          <p:nvPr/>
        </p:nvSpPr>
        <p:spPr>
          <a:xfrm>
            <a:off x="1464867" y="9102232"/>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Examples to follow</a:t>
            </a:r>
          </a:p>
        </p:txBody>
      </p:sp>
      <p:sp>
        <p:nvSpPr>
          <p:cNvPr id="392" name="• Commands to obey"/>
          <p:cNvSpPr txBox="1"/>
          <p:nvPr/>
        </p:nvSpPr>
        <p:spPr>
          <a:xfrm>
            <a:off x="1464867" y="11545507"/>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Commands to obey</a:t>
            </a:r>
          </a:p>
        </p:txBody>
      </p:sp>
      <p:sp>
        <p:nvSpPr>
          <p:cNvPr id="393" name="• Promises or Truths to remember &amp; believe"/>
          <p:cNvSpPr txBox="1"/>
          <p:nvPr/>
        </p:nvSpPr>
        <p:spPr>
          <a:xfrm>
            <a:off x="1464867" y="7880594"/>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Promises or Truths to remember &amp; believe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89"/>
                                        </p:tgtEl>
                                        <p:attrNameLst>
                                          <p:attrName>style.visibility</p:attrName>
                                        </p:attrNameLst>
                                      </p:cBhvr>
                                      <p:to>
                                        <p:strVal val="visible"/>
                                      </p:to>
                                    </p:set>
                                    <p:anim calcmode="lin" valueType="num">
                                      <p:cBhvr>
                                        <p:cTn id="7" dur="1000" fill="hold"/>
                                        <p:tgtEl>
                                          <p:spTgt spid="389"/>
                                        </p:tgtEl>
                                        <p:attrNameLst>
                                          <p:attrName>ppt_x</p:attrName>
                                        </p:attrNameLst>
                                      </p:cBhvr>
                                      <p:tavLst>
                                        <p:tav tm="0">
                                          <p:val>
                                            <p:strVal val="0-#ppt_w/2"/>
                                          </p:val>
                                        </p:tav>
                                        <p:tav tm="100000">
                                          <p:val>
                                            <p:strVal val="#ppt_x"/>
                                          </p:val>
                                        </p:tav>
                                      </p:tavLst>
                                    </p:anim>
                                    <p:anim calcmode="lin" valueType="num">
                                      <p:cBhvr>
                                        <p:cTn id="8" dur="1000" fill="hold"/>
                                        <p:tgtEl>
                                          <p:spTgt spid="3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393"/>
                                        </p:tgtEl>
                                        <p:attrNameLst>
                                          <p:attrName>style.visibility</p:attrName>
                                        </p:attrNameLst>
                                      </p:cBhvr>
                                      <p:to>
                                        <p:strVal val="visible"/>
                                      </p:to>
                                    </p:set>
                                    <p:anim calcmode="lin" valueType="num">
                                      <p:cBhvr>
                                        <p:cTn id="13" dur="1000" fill="hold"/>
                                        <p:tgtEl>
                                          <p:spTgt spid="393"/>
                                        </p:tgtEl>
                                        <p:attrNameLst>
                                          <p:attrName>ppt_x</p:attrName>
                                        </p:attrNameLst>
                                      </p:cBhvr>
                                      <p:tavLst>
                                        <p:tav tm="0">
                                          <p:val>
                                            <p:strVal val="0-#ppt_w/2"/>
                                          </p:val>
                                        </p:tav>
                                        <p:tav tm="100000">
                                          <p:val>
                                            <p:strVal val="#ppt_x"/>
                                          </p:val>
                                        </p:tav>
                                      </p:tavLst>
                                    </p:anim>
                                    <p:anim calcmode="lin" valueType="num">
                                      <p:cBhvr>
                                        <p:cTn id="14" dur="1000" fill="hold"/>
                                        <p:tgtEl>
                                          <p:spTgt spid="39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391"/>
                                        </p:tgtEl>
                                        <p:attrNameLst>
                                          <p:attrName>style.visibility</p:attrName>
                                        </p:attrNameLst>
                                      </p:cBhvr>
                                      <p:to>
                                        <p:strVal val="visible"/>
                                      </p:to>
                                    </p:set>
                                    <p:anim calcmode="lin" valueType="num">
                                      <p:cBhvr>
                                        <p:cTn id="19" dur="1000" fill="hold"/>
                                        <p:tgtEl>
                                          <p:spTgt spid="391"/>
                                        </p:tgtEl>
                                        <p:attrNameLst>
                                          <p:attrName>ppt_x</p:attrName>
                                        </p:attrNameLst>
                                      </p:cBhvr>
                                      <p:tavLst>
                                        <p:tav tm="0">
                                          <p:val>
                                            <p:strVal val="0-#ppt_w/2"/>
                                          </p:val>
                                        </p:tav>
                                        <p:tav tm="100000">
                                          <p:val>
                                            <p:strVal val="#ppt_x"/>
                                          </p:val>
                                        </p:tav>
                                      </p:tavLst>
                                    </p:anim>
                                    <p:anim calcmode="lin" valueType="num">
                                      <p:cBhvr>
                                        <p:cTn id="20" dur="1000" fill="hold"/>
                                        <p:tgtEl>
                                          <p:spTgt spid="39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390"/>
                                        </p:tgtEl>
                                        <p:attrNameLst>
                                          <p:attrName>style.visibility</p:attrName>
                                        </p:attrNameLst>
                                      </p:cBhvr>
                                      <p:to>
                                        <p:strVal val="visible"/>
                                      </p:to>
                                    </p:set>
                                    <p:anim calcmode="lin" valueType="num">
                                      <p:cBhvr>
                                        <p:cTn id="25" dur="1000" fill="hold"/>
                                        <p:tgtEl>
                                          <p:spTgt spid="390"/>
                                        </p:tgtEl>
                                        <p:attrNameLst>
                                          <p:attrName>ppt_x</p:attrName>
                                        </p:attrNameLst>
                                      </p:cBhvr>
                                      <p:tavLst>
                                        <p:tav tm="0">
                                          <p:val>
                                            <p:strVal val="0-#ppt_w/2"/>
                                          </p:val>
                                        </p:tav>
                                        <p:tav tm="100000">
                                          <p:val>
                                            <p:strVal val="#ppt_x"/>
                                          </p:val>
                                        </p:tav>
                                      </p:tavLst>
                                    </p:anim>
                                    <p:anim calcmode="lin" valueType="num">
                                      <p:cBhvr>
                                        <p:cTn id="26" dur="1000" fill="hold"/>
                                        <p:tgtEl>
                                          <p:spTgt spid="39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392"/>
                                        </p:tgtEl>
                                        <p:attrNameLst>
                                          <p:attrName>style.visibility</p:attrName>
                                        </p:attrNameLst>
                                      </p:cBhvr>
                                      <p:to>
                                        <p:strVal val="visible"/>
                                      </p:to>
                                    </p:set>
                                    <p:anim calcmode="lin" valueType="num">
                                      <p:cBhvr>
                                        <p:cTn id="31" dur="1000" fill="hold"/>
                                        <p:tgtEl>
                                          <p:spTgt spid="392"/>
                                        </p:tgtEl>
                                        <p:attrNameLst>
                                          <p:attrName>ppt_x</p:attrName>
                                        </p:attrNameLst>
                                      </p:cBhvr>
                                      <p:tavLst>
                                        <p:tav tm="0">
                                          <p:val>
                                            <p:strVal val="0-#ppt_w/2"/>
                                          </p:val>
                                        </p:tav>
                                        <p:tav tm="100000">
                                          <p:val>
                                            <p:strVal val="#ppt_x"/>
                                          </p:val>
                                        </p:tav>
                                      </p:tavLst>
                                    </p:anim>
                                    <p:anim calcmode="lin" valueType="num">
                                      <p:cBhvr>
                                        <p:cTn id="32" dur="1000" fill="hold"/>
                                        <p:tgtEl>
                                          <p:spTgt spid="3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92" grpId="5"/>
      <p:bldP build="whole" bldLvl="1" animBg="1" rev="0" advAuto="0" spid="389" grpId="1"/>
      <p:bldP build="whole" bldLvl="1" animBg="1" rev="0" advAuto="0" spid="391" grpId="3"/>
      <p:bldP build="whole" bldLvl="1" animBg="1" rev="0" advAuto="0" spid="393" grpId="2"/>
      <p:bldP build="whole" bldLvl="1" animBg="1" rev="0" advAuto="0" spid="390" grpId="4"/>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95"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396" name="What APPLICATIONS can we make from what we’ve OBSERVED?"/>
          <p:cNvSpPr txBox="1"/>
          <p:nvPr/>
        </p:nvSpPr>
        <p:spPr>
          <a:xfrm>
            <a:off x="1179402" y="3620369"/>
            <a:ext cx="7570361" cy="36423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What APPLICATIONS can we make from what we’ve OBSERVED?</a:t>
            </a:r>
          </a:p>
        </p:txBody>
      </p:sp>
      <p:pic>
        <p:nvPicPr>
          <p:cNvPr id="397"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98" name="Rounded Rectangle"/>
          <p:cNvSpPr/>
          <p:nvPr/>
        </p:nvSpPr>
        <p:spPr>
          <a:xfrm>
            <a:off x="9317754" y="1773689"/>
            <a:ext cx="7050780" cy="5950805"/>
          </a:xfrm>
          <a:prstGeom prst="roundRect">
            <a:avLst>
              <a:gd name="adj" fmla="val 7332"/>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190" name="Group"/>
          <p:cNvGrpSpPr/>
          <p:nvPr/>
        </p:nvGrpSpPr>
        <p:grpSpPr>
          <a:xfrm>
            <a:off x="1862922" y="1101420"/>
            <a:ext cx="14880833" cy="5988200"/>
            <a:chOff x="0" y="0"/>
            <a:chExt cx="14880832" cy="5988198"/>
          </a:xfrm>
        </p:grpSpPr>
        <p:grpSp>
          <p:nvGrpSpPr>
            <p:cNvPr id="183" name="Group"/>
            <p:cNvGrpSpPr/>
            <p:nvPr/>
          </p:nvGrpSpPr>
          <p:grpSpPr>
            <a:xfrm>
              <a:off x="0" y="908986"/>
              <a:ext cx="14880833" cy="5079213"/>
              <a:chOff x="0" y="0"/>
              <a:chExt cx="14880833" cy="5079212"/>
            </a:xfrm>
          </p:grpSpPr>
          <p:sp>
            <p:nvSpPr>
              <p:cNvPr id="180"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81"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82"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184"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185"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Regular"/>
                  <a:ea typeface="Avenir Next Regular"/>
                  <a:cs typeface="Avenir Next Regular"/>
                  <a:sym typeface="Avenir Next Regular"/>
                </a:defRPr>
              </a:lvl1pPr>
            </a:lstStyle>
            <a:p>
              <a:pPr/>
              <a:r>
                <a:t>TEACHING </a:t>
              </a:r>
            </a:p>
          </p:txBody>
        </p:sp>
        <p:sp>
          <p:nvSpPr>
            <p:cNvPr id="186"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Regular"/>
                  <a:ea typeface="Avenir Next Regular"/>
                  <a:cs typeface="Avenir Next Regular"/>
                  <a:sym typeface="Avenir Next Regular"/>
                </a:defRPr>
              </a:lvl1pPr>
            </a:lstStyle>
            <a:p>
              <a:pPr/>
              <a:r>
                <a:t>INDUCTIVE METHOD</a:t>
              </a:r>
            </a:p>
          </p:txBody>
        </p:sp>
        <p:sp>
          <p:nvSpPr>
            <p:cNvPr id="187"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188"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189"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191" name="PRAYER"/>
          <p:cNvSpPr txBox="1"/>
          <p:nvPr/>
        </p:nvSpPr>
        <p:spPr>
          <a:xfrm>
            <a:off x="5623560" y="8061069"/>
            <a:ext cx="980948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Regular"/>
                <a:ea typeface="Avenir Next Regular"/>
                <a:cs typeface="Avenir Next Regular"/>
                <a:sym typeface="Avenir Next Regular"/>
              </a:defRPr>
            </a:lvl1pPr>
          </a:lstStyle>
          <a:p>
            <a:pPr/>
            <a:r>
              <a:t>PRAYER</a:t>
            </a:r>
          </a:p>
        </p:txBody>
      </p:sp>
      <p:pic>
        <p:nvPicPr>
          <p:cNvPr id="192" name="prayer hands copy.jpg" descr="prayer hands copy.jpg"/>
          <p:cNvPicPr>
            <a:picLocks noChangeAspect="1"/>
          </p:cNvPicPr>
          <p:nvPr/>
        </p:nvPicPr>
        <p:blipFill>
          <a:blip r:embed="rId2">
            <a:extLst/>
          </a:blip>
          <a:stretch>
            <a:fillRect/>
          </a:stretch>
        </p:blipFill>
        <p:spPr>
          <a:xfrm>
            <a:off x="16863959" y="7858860"/>
            <a:ext cx="6598048" cy="4948536"/>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402" name="Digging for Gold.png" descr="Digging for Gold.png"/>
          <p:cNvPicPr>
            <a:picLocks noChangeAspect="1"/>
          </p:cNvPicPr>
          <p:nvPr/>
        </p:nvPicPr>
        <p:blipFill>
          <a:blip r:embed="rId2">
            <a:extLst/>
          </a:blip>
          <a:srcRect l="2" t="293" r="845" b="606"/>
          <a:stretch>
            <a:fillRect/>
          </a:stretch>
        </p:blipFill>
        <p:spPr>
          <a:xfrm>
            <a:off x="17579988" y="922165"/>
            <a:ext cx="5535353" cy="5532475"/>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8" y="197"/>
                  <a:pt x="7730" y="422"/>
                  <a:pt x="7300" y="576"/>
                </a:cubicBezTo>
                <a:cubicBezTo>
                  <a:pt x="6683" y="798"/>
                  <a:pt x="6545" y="857"/>
                  <a:pt x="6057" y="1097"/>
                </a:cubicBezTo>
                <a:cubicBezTo>
                  <a:pt x="4925" y="1652"/>
                  <a:pt x="4093" y="2251"/>
                  <a:pt x="3186" y="3158"/>
                </a:cubicBezTo>
                <a:cubicBezTo>
                  <a:pt x="2187" y="4158"/>
                  <a:pt x="1492" y="5164"/>
                  <a:pt x="936" y="6417"/>
                </a:cubicBezTo>
                <a:cubicBezTo>
                  <a:pt x="489" y="7423"/>
                  <a:pt x="152" y="8694"/>
                  <a:pt x="75" y="9661"/>
                </a:cubicBezTo>
                <a:cubicBezTo>
                  <a:pt x="63" y="9809"/>
                  <a:pt x="41" y="9937"/>
                  <a:pt x="27" y="9946"/>
                </a:cubicBezTo>
                <a:cubicBezTo>
                  <a:pt x="9" y="9957"/>
                  <a:pt x="0" y="10369"/>
                  <a:pt x="0" y="10787"/>
                </a:cubicBezTo>
                <a:cubicBezTo>
                  <a:pt x="1" y="11205"/>
                  <a:pt x="11" y="11629"/>
                  <a:pt x="28" y="11662"/>
                </a:cubicBezTo>
                <a:cubicBezTo>
                  <a:pt x="44" y="11691"/>
                  <a:pt x="72" y="11869"/>
                  <a:pt x="90" y="12056"/>
                </a:cubicBezTo>
                <a:cubicBezTo>
                  <a:pt x="262" y="13815"/>
                  <a:pt x="1020" y="15722"/>
                  <a:pt x="2150" y="17246"/>
                </a:cubicBezTo>
                <a:cubicBezTo>
                  <a:pt x="4008" y="19749"/>
                  <a:pt x="6854" y="21315"/>
                  <a:pt x="10008" y="21568"/>
                </a:cubicBezTo>
                <a:cubicBezTo>
                  <a:pt x="10189" y="21583"/>
                  <a:pt x="10395" y="21589"/>
                  <a:pt x="10618" y="21590"/>
                </a:cubicBezTo>
                <a:cubicBezTo>
                  <a:pt x="11284" y="21591"/>
                  <a:pt x="12083" y="21531"/>
                  <a:pt x="12678" y="21429"/>
                </a:cubicBezTo>
                <a:cubicBezTo>
                  <a:pt x="13370" y="21310"/>
                  <a:pt x="14369" y="21013"/>
                  <a:pt x="15025" y="20730"/>
                </a:cubicBezTo>
                <a:cubicBezTo>
                  <a:pt x="18503" y="19233"/>
                  <a:pt x="20906" y="16105"/>
                  <a:pt x="21470" y="12342"/>
                </a:cubicBezTo>
                <a:cubicBezTo>
                  <a:pt x="21565" y="11707"/>
                  <a:pt x="21600" y="10559"/>
                  <a:pt x="21544" y="9894"/>
                </a:cubicBezTo>
                <a:cubicBezTo>
                  <a:pt x="21288" y="6857"/>
                  <a:pt x="19747" y="4039"/>
                  <a:pt x="17345" y="2212"/>
                </a:cubicBezTo>
                <a:cubicBezTo>
                  <a:pt x="16011" y="1197"/>
                  <a:pt x="14434" y="492"/>
                  <a:pt x="12809" y="183"/>
                </a:cubicBezTo>
                <a:cubicBezTo>
                  <a:pt x="12232" y="73"/>
                  <a:pt x="11607" y="12"/>
                  <a:pt x="10981" y="2"/>
                </a:cubicBezTo>
                <a:close/>
              </a:path>
            </a:pathLst>
          </a:custGeom>
          <a:ln w="12700">
            <a:miter lim="400000"/>
          </a:ln>
        </p:spPr>
      </p:pic>
      <p:sp>
        <p:nvSpPr>
          <p:cNvPr id="403" name="This Method works really well with Historical Narrative Stories (Gospels, Acts, O.T. History)"/>
          <p:cNvSpPr txBox="1"/>
          <p:nvPr/>
        </p:nvSpPr>
        <p:spPr>
          <a:xfrm>
            <a:off x="1158768" y="901622"/>
            <a:ext cx="16384280" cy="37007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This Method works really well with Historical Narrative Stories (Gospels, Acts, O.T. History)</a:t>
            </a:r>
          </a:p>
        </p:txBody>
      </p:sp>
      <p:sp>
        <p:nvSpPr>
          <p:cNvPr id="404" name="BUT"/>
          <p:cNvSpPr txBox="1"/>
          <p:nvPr/>
        </p:nvSpPr>
        <p:spPr>
          <a:xfrm>
            <a:off x="2184448" y="5321520"/>
            <a:ext cx="3449778" cy="229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BUT</a:t>
            </a:r>
          </a:p>
        </p:txBody>
      </p:sp>
      <p:sp>
        <p:nvSpPr>
          <p:cNvPr id="405" name="New Testament Letters are a bit different."/>
          <p:cNvSpPr txBox="1"/>
          <p:nvPr/>
        </p:nvSpPr>
        <p:spPr>
          <a:xfrm>
            <a:off x="3999860" y="7745696"/>
            <a:ext cx="16384280"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New Testament Letters are a bit different.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07" name="Are NOT always the best first step for OBSERVATION."/>
          <p:cNvSpPr txBox="1"/>
          <p:nvPr/>
        </p:nvSpPr>
        <p:spPr>
          <a:xfrm>
            <a:off x="4417115" y="8193208"/>
            <a:ext cx="15549769" cy="2321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500"/>
              </a:spcBef>
              <a:defRPr b="1" sz="6700">
                <a:solidFill>
                  <a:srgbClr val="FFFFFF"/>
                </a:solidFill>
                <a:latin typeface="Avenir Next Regular"/>
                <a:ea typeface="Avenir Next Regular"/>
                <a:cs typeface="Avenir Next Regular"/>
                <a:sym typeface="Avenir Next Regular"/>
              </a:defRPr>
            </a:pPr>
            <a:r>
              <a:t>Are NOT always the best</a:t>
            </a:r>
            <a:r>
              <a:rPr cap="all"/>
              <a:t> first step</a:t>
            </a:r>
            <a:r>
              <a:t> for OBSERVATION.</a:t>
            </a:r>
          </a:p>
        </p:txBody>
      </p:sp>
      <p:grpSp>
        <p:nvGrpSpPr>
          <p:cNvPr id="413" name="Group"/>
          <p:cNvGrpSpPr/>
          <p:nvPr/>
        </p:nvGrpSpPr>
        <p:grpSpPr>
          <a:xfrm>
            <a:off x="3413696" y="1267535"/>
            <a:ext cx="17110948" cy="5590239"/>
            <a:chOff x="0" y="0"/>
            <a:chExt cx="17110946" cy="5590237"/>
          </a:xfrm>
        </p:grpSpPr>
        <p:sp>
          <p:nvSpPr>
            <p:cNvPr id="408" name="Who"/>
            <p:cNvSpPr txBox="1"/>
            <p:nvPr/>
          </p:nvSpPr>
          <p:spPr>
            <a:xfrm rot="21000000">
              <a:off x="169224" y="329535"/>
              <a:ext cx="3996551"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Who</a:t>
              </a:r>
            </a:p>
          </p:txBody>
        </p:sp>
        <p:sp>
          <p:nvSpPr>
            <p:cNvPr id="409" name="What"/>
            <p:cNvSpPr txBox="1"/>
            <p:nvPr/>
          </p:nvSpPr>
          <p:spPr>
            <a:xfrm rot="480000">
              <a:off x="2193756" y="2899881"/>
              <a:ext cx="4541712"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What</a:t>
              </a:r>
            </a:p>
          </p:txBody>
        </p:sp>
        <p:sp>
          <p:nvSpPr>
            <p:cNvPr id="410" name="When"/>
            <p:cNvSpPr txBox="1"/>
            <p:nvPr/>
          </p:nvSpPr>
          <p:spPr>
            <a:xfrm rot="21300000">
              <a:off x="5771219" y="1072864"/>
              <a:ext cx="5015905"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When</a:t>
              </a:r>
            </a:p>
          </p:txBody>
        </p:sp>
        <p:sp>
          <p:nvSpPr>
            <p:cNvPr id="411" name="Where"/>
            <p:cNvSpPr txBox="1"/>
            <p:nvPr/>
          </p:nvSpPr>
          <p:spPr>
            <a:xfrm rot="240000">
              <a:off x="8711762" y="3097396"/>
              <a:ext cx="5646548"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Where</a:t>
              </a:r>
            </a:p>
          </p:txBody>
        </p:sp>
        <p:sp>
          <p:nvSpPr>
            <p:cNvPr id="412" name="How"/>
            <p:cNvSpPr txBox="1"/>
            <p:nvPr/>
          </p:nvSpPr>
          <p:spPr>
            <a:xfrm>
              <a:off x="13062784" y="1072864"/>
              <a:ext cx="4048164"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How</a:t>
              </a: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15" name="Paul &amp; Peter use long sentences."/>
          <p:cNvSpPr txBox="1"/>
          <p:nvPr/>
        </p:nvSpPr>
        <p:spPr>
          <a:xfrm>
            <a:off x="6828699" y="9344223"/>
            <a:ext cx="10252910" cy="229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Paul &amp; Peter use long sentences.</a:t>
            </a:r>
          </a:p>
        </p:txBody>
      </p:sp>
      <p:sp>
        <p:nvSpPr>
          <p:cNvPr id="416" name="They hate the   .…"/>
          <p:cNvSpPr txBox="1"/>
          <p:nvPr/>
        </p:nvSpPr>
        <p:spPr>
          <a:xfrm>
            <a:off x="13842601" y="10782324"/>
            <a:ext cx="6756707" cy="2095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50000"/>
              </a:lnSpc>
              <a:defRPr b="1" i="1" sz="6000">
                <a:solidFill>
                  <a:srgbClr val="D6D6D6"/>
                </a:solidFill>
                <a:latin typeface="Avenir Next Regular"/>
                <a:ea typeface="Avenir Next Regular"/>
                <a:cs typeface="Avenir Next Regular"/>
                <a:sym typeface="Avenir Next Regular"/>
              </a:defRPr>
            </a:pPr>
            <a:r>
              <a:t>They hate the   .     </a:t>
            </a:r>
          </a:p>
          <a:p>
            <a:pPr>
              <a:lnSpc>
                <a:spcPct val="50000"/>
              </a:lnSpc>
              <a:defRPr b="1" i="1" sz="6000">
                <a:solidFill>
                  <a:srgbClr val="D6D6D6"/>
                </a:solidFill>
                <a:latin typeface="Avenir Next Regular"/>
                <a:ea typeface="Avenir Next Regular"/>
                <a:cs typeface="Avenir Next Regular"/>
                <a:sym typeface="Avenir Next Regular"/>
              </a:defRPr>
            </a:pPr>
            <a:r>
              <a:t>They love the   ,</a:t>
            </a:r>
          </a:p>
        </p:txBody>
      </p:sp>
      <p:sp>
        <p:nvSpPr>
          <p:cNvPr id="417" name="Breaking down the SENTENCES really helps."/>
          <p:cNvSpPr txBox="1"/>
          <p:nvPr/>
        </p:nvSpPr>
        <p:spPr>
          <a:xfrm>
            <a:off x="1243928" y="1245449"/>
            <a:ext cx="10097867" cy="60172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10000">
                <a:solidFill>
                  <a:srgbClr val="FFFFFF"/>
                </a:solidFill>
                <a:latin typeface="Avenir Next Regular"/>
                <a:ea typeface="Avenir Next Regular"/>
                <a:cs typeface="Avenir Next Regular"/>
                <a:sym typeface="Avenir Next Regular"/>
              </a:defRPr>
            </a:lvl1pPr>
          </a:lstStyle>
          <a:p>
            <a:pPr/>
            <a:r>
              <a:t>Breaking down the SENTENCES really helps.</a:t>
            </a:r>
          </a:p>
        </p:txBody>
      </p:sp>
      <p:pic>
        <p:nvPicPr>
          <p:cNvPr id="418" name="mother-and-son-cutting-food.jpg" descr="mother-and-son-cutting-food.jpg"/>
          <p:cNvPicPr>
            <a:picLocks noChangeAspect="1"/>
          </p:cNvPicPr>
          <p:nvPr/>
        </p:nvPicPr>
        <p:blipFill>
          <a:blip r:embed="rId2">
            <a:extLst/>
          </a:blip>
          <a:stretch>
            <a:fillRect/>
          </a:stretch>
        </p:blipFill>
        <p:spPr>
          <a:xfrm>
            <a:off x="11282495" y="713644"/>
            <a:ext cx="12310627" cy="8192585"/>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lt" backwards="0">
                                    <p:tmAbs val="0"/>
                                  </p:iterate>
                                  <p:childTnLst>
                                    <p:set>
                                      <p:cBhvr>
                                        <p:cTn id="6" fill="hold"/>
                                        <p:tgtEl>
                                          <p:spTgt spid="415"/>
                                        </p:tgtEl>
                                        <p:attrNameLst>
                                          <p:attrName>style.visibility</p:attrName>
                                        </p:attrNameLst>
                                      </p:cBhvr>
                                      <p:to>
                                        <p:strVal val="visible"/>
                                      </p:to>
                                    </p:set>
                                    <p:anim calcmode="lin" valueType="num">
                                      <p:cBhvr>
                                        <p:cTn id="7" dur="1000" fill="hold"/>
                                        <p:tgtEl>
                                          <p:spTgt spid="415"/>
                                        </p:tgtEl>
                                        <p:attrNameLst>
                                          <p:attrName>ppt_x</p:attrName>
                                        </p:attrNameLst>
                                      </p:cBhvr>
                                      <p:tavLst>
                                        <p:tav tm="0">
                                          <p:val>
                                            <p:strVal val="0-#ppt_w/2"/>
                                          </p:val>
                                        </p:tav>
                                        <p:tav tm="100000">
                                          <p:val>
                                            <p:strVal val="#ppt_x"/>
                                          </p:val>
                                        </p:tav>
                                      </p:tavLst>
                                    </p:anim>
                                    <p:anim calcmode="lin" valueType="num">
                                      <p:cBhvr>
                                        <p:cTn id="8" dur="1000" fill="hold"/>
                                        <p:tgtEl>
                                          <p:spTgt spid="4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lt" backwards="0">
                                    <p:tmAbs val="0"/>
                                  </p:iterate>
                                  <p:childTnLst>
                                    <p:set>
                                      <p:cBhvr>
                                        <p:cTn id="12" fill="hold"/>
                                        <p:tgtEl>
                                          <p:spTgt spid="416"/>
                                        </p:tgtEl>
                                        <p:attrNameLst>
                                          <p:attrName>style.visibility</p:attrName>
                                        </p:attrNameLst>
                                      </p:cBhvr>
                                      <p:to>
                                        <p:strVal val="visible"/>
                                      </p:to>
                                    </p:set>
                                    <p:anim calcmode="lin" valueType="num">
                                      <p:cBhvr>
                                        <p:cTn id="13" dur="1000" fill="hold"/>
                                        <p:tgtEl>
                                          <p:spTgt spid="416"/>
                                        </p:tgtEl>
                                        <p:attrNameLst>
                                          <p:attrName>ppt_x</p:attrName>
                                        </p:attrNameLst>
                                      </p:cBhvr>
                                      <p:tavLst>
                                        <p:tav tm="0">
                                          <p:val>
                                            <p:strVal val="#ppt_x"/>
                                          </p:val>
                                        </p:tav>
                                        <p:tav tm="100000">
                                          <p:val>
                                            <p:strVal val="#ppt_x"/>
                                          </p:val>
                                        </p:tav>
                                      </p:tavLst>
                                    </p:anim>
                                    <p:anim calcmode="lin" valueType="num">
                                      <p:cBhvr>
                                        <p:cTn id="14" dur="1000" fill="hold"/>
                                        <p:tgtEl>
                                          <p:spTgt spid="4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16" grpId="2"/>
      <p:bldP build="whole" bldLvl="1" animBg="1" rev="0" advAuto="0" spid="415" grpId="1"/>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20"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21" name="OBSERVE"/>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OBSERVE</a:t>
            </a:r>
          </a:p>
        </p:txBody>
      </p:sp>
      <p:sp>
        <p:nvSpPr>
          <p:cNvPr id="422" name="Sentence structure"/>
          <p:cNvSpPr txBox="1"/>
          <p:nvPr/>
        </p:nvSpPr>
        <p:spPr>
          <a:xfrm>
            <a:off x="1923478" y="4919032"/>
            <a:ext cx="670515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b="1" i="1" sz="5000">
                <a:solidFill>
                  <a:srgbClr val="FFFFFF"/>
                </a:solidFill>
                <a:latin typeface="Avenir Next Regular"/>
                <a:ea typeface="Avenir Next Regular"/>
                <a:cs typeface="Avenir Next Regular"/>
                <a:sym typeface="Avenir Next Regular"/>
              </a:defRPr>
            </a:lvl1pPr>
          </a:lstStyle>
          <a:p>
            <a:pPr/>
            <a:r>
              <a:t>Sentence structure</a:t>
            </a:r>
          </a:p>
        </p:txBody>
      </p:sp>
      <p:pic>
        <p:nvPicPr>
          <p:cNvPr id="423"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24"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425" name="Count the commas"/>
          <p:cNvSpPr txBox="1"/>
          <p:nvPr/>
        </p:nvSpPr>
        <p:spPr>
          <a:xfrm>
            <a:off x="1923478" y="5937685"/>
            <a:ext cx="670515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b="1" i="1" sz="5000">
                <a:solidFill>
                  <a:srgbClr val="FFFFFF"/>
                </a:solidFill>
                <a:latin typeface="Avenir Next Regular"/>
                <a:ea typeface="Avenir Next Regular"/>
                <a:cs typeface="Avenir Next Regular"/>
                <a:sym typeface="Avenir Next Regular"/>
              </a:defRPr>
            </a:lvl1pPr>
          </a:lstStyle>
          <a:p>
            <a:pPr/>
            <a:r>
              <a:t>Count the commas</a:t>
            </a:r>
          </a:p>
        </p:txBody>
      </p:sp>
      <p:sp>
        <p:nvSpPr>
          <p:cNvPr id="426" name="Oval"/>
          <p:cNvSpPr/>
          <p:nvPr/>
        </p:nvSpPr>
        <p:spPr>
          <a:xfrm>
            <a:off x="15679193" y="3112206"/>
            <a:ext cx="276317"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427" name="Oval"/>
          <p:cNvSpPr/>
          <p:nvPr/>
        </p:nvSpPr>
        <p:spPr>
          <a:xfrm>
            <a:off x="13139424" y="3906461"/>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428" name="Oval"/>
          <p:cNvSpPr/>
          <p:nvPr/>
        </p:nvSpPr>
        <p:spPr>
          <a:xfrm>
            <a:off x="11680211" y="4322060"/>
            <a:ext cx="276316"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429" name="Oval"/>
          <p:cNvSpPr/>
          <p:nvPr/>
        </p:nvSpPr>
        <p:spPr>
          <a:xfrm>
            <a:off x="14367749" y="4322060"/>
            <a:ext cx="276317"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430" name="Oval"/>
          <p:cNvSpPr/>
          <p:nvPr/>
        </p:nvSpPr>
        <p:spPr>
          <a:xfrm>
            <a:off x="11578620" y="5938277"/>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431" name="Oval"/>
          <p:cNvSpPr/>
          <p:nvPr/>
        </p:nvSpPr>
        <p:spPr>
          <a:xfrm>
            <a:off x="11089137" y="6295446"/>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432" name="Oval"/>
          <p:cNvSpPr/>
          <p:nvPr/>
        </p:nvSpPr>
        <p:spPr>
          <a:xfrm>
            <a:off x="12345169" y="7154350"/>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grpSp>
        <p:nvGrpSpPr>
          <p:cNvPr id="437" name="Group"/>
          <p:cNvGrpSpPr/>
          <p:nvPr/>
        </p:nvGrpSpPr>
        <p:grpSpPr>
          <a:xfrm>
            <a:off x="11042386" y="4523080"/>
            <a:ext cx="3083601" cy="2044701"/>
            <a:chOff x="0" y="0"/>
            <a:chExt cx="3083599" cy="2044699"/>
          </a:xfrm>
        </p:grpSpPr>
        <p:sp>
          <p:nvSpPr>
            <p:cNvPr id="433"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34"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35"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36"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426"/>
                                        </p:tgtEl>
                                        <p:attrNameLst>
                                          <p:attrName>style.visibility</p:attrName>
                                        </p:attrNameLst>
                                      </p:cBhvr>
                                      <p:to>
                                        <p:strVal val="visible"/>
                                      </p:to>
                                    </p:set>
                                    <p:anim calcmode="lin" valueType="num">
                                      <p:cBhvr>
                                        <p:cTn id="7" dur="1000" fill="hold"/>
                                        <p:tgtEl>
                                          <p:spTgt spid="426"/>
                                        </p:tgtEl>
                                        <p:attrNameLst>
                                          <p:attrName>ppt_x</p:attrName>
                                        </p:attrNameLst>
                                      </p:cBhvr>
                                      <p:tavLst>
                                        <p:tav tm="0">
                                          <p:val>
                                            <p:strVal val="#ppt_x"/>
                                          </p:val>
                                        </p:tav>
                                        <p:tav tm="100000">
                                          <p:val>
                                            <p:strVal val="#ppt_x"/>
                                          </p:val>
                                        </p:tav>
                                      </p:tavLst>
                                    </p:anim>
                                    <p:anim calcmode="lin" valueType="num">
                                      <p:cBhvr>
                                        <p:cTn id="8" dur="1000" fill="hold"/>
                                        <p:tgtEl>
                                          <p:spTgt spid="42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427"/>
                                        </p:tgtEl>
                                        <p:attrNameLst>
                                          <p:attrName>style.visibility</p:attrName>
                                        </p:attrNameLst>
                                      </p:cBhvr>
                                      <p:to>
                                        <p:strVal val="visible"/>
                                      </p:to>
                                    </p:set>
                                    <p:anim calcmode="lin" valueType="num">
                                      <p:cBhvr>
                                        <p:cTn id="13" dur="1000" fill="hold"/>
                                        <p:tgtEl>
                                          <p:spTgt spid="427"/>
                                        </p:tgtEl>
                                        <p:attrNameLst>
                                          <p:attrName>ppt_x</p:attrName>
                                        </p:attrNameLst>
                                      </p:cBhvr>
                                      <p:tavLst>
                                        <p:tav tm="0">
                                          <p:val>
                                            <p:strVal val="#ppt_x"/>
                                          </p:val>
                                        </p:tav>
                                        <p:tav tm="100000">
                                          <p:val>
                                            <p:strVal val="#ppt_x"/>
                                          </p:val>
                                        </p:tav>
                                      </p:tavLst>
                                    </p:anim>
                                    <p:anim calcmode="lin" valueType="num">
                                      <p:cBhvr>
                                        <p:cTn id="14" dur="1000" fill="hold"/>
                                        <p:tgtEl>
                                          <p:spTgt spid="427"/>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 presetID="2" grpId="3" fill="hold">
                                  <p:stCondLst>
                                    <p:cond delay="0"/>
                                  </p:stCondLst>
                                  <p:iterate type="el" backwards="0">
                                    <p:tmAbs val="0"/>
                                  </p:iterate>
                                  <p:childTnLst>
                                    <p:set>
                                      <p:cBhvr>
                                        <p:cTn id="18" fill="hold"/>
                                        <p:tgtEl>
                                          <p:spTgt spid="429"/>
                                        </p:tgtEl>
                                        <p:attrNameLst>
                                          <p:attrName>style.visibility</p:attrName>
                                        </p:attrNameLst>
                                      </p:cBhvr>
                                      <p:to>
                                        <p:strVal val="visible"/>
                                      </p:to>
                                    </p:set>
                                    <p:anim calcmode="lin" valueType="num">
                                      <p:cBhvr>
                                        <p:cTn id="19" dur="1000" fill="hold"/>
                                        <p:tgtEl>
                                          <p:spTgt spid="429"/>
                                        </p:tgtEl>
                                        <p:attrNameLst>
                                          <p:attrName>ppt_x</p:attrName>
                                        </p:attrNameLst>
                                      </p:cBhvr>
                                      <p:tavLst>
                                        <p:tav tm="0">
                                          <p:val>
                                            <p:strVal val="#ppt_x"/>
                                          </p:val>
                                        </p:tav>
                                        <p:tav tm="100000">
                                          <p:val>
                                            <p:strVal val="#ppt_x"/>
                                          </p:val>
                                        </p:tav>
                                      </p:tavLst>
                                    </p:anim>
                                    <p:anim calcmode="lin" valueType="num">
                                      <p:cBhvr>
                                        <p:cTn id="20" dur="1000" fill="hold"/>
                                        <p:tgtEl>
                                          <p:spTgt spid="429"/>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 presetID="2" grpId="4" fill="hold">
                                  <p:stCondLst>
                                    <p:cond delay="0"/>
                                  </p:stCondLst>
                                  <p:iterate type="el" backwards="0">
                                    <p:tmAbs val="0"/>
                                  </p:iterate>
                                  <p:childTnLst>
                                    <p:set>
                                      <p:cBhvr>
                                        <p:cTn id="24" fill="hold"/>
                                        <p:tgtEl>
                                          <p:spTgt spid="428"/>
                                        </p:tgtEl>
                                        <p:attrNameLst>
                                          <p:attrName>style.visibility</p:attrName>
                                        </p:attrNameLst>
                                      </p:cBhvr>
                                      <p:to>
                                        <p:strVal val="visible"/>
                                      </p:to>
                                    </p:set>
                                    <p:anim calcmode="lin" valueType="num">
                                      <p:cBhvr>
                                        <p:cTn id="25" dur="1000" fill="hold"/>
                                        <p:tgtEl>
                                          <p:spTgt spid="428"/>
                                        </p:tgtEl>
                                        <p:attrNameLst>
                                          <p:attrName>ppt_x</p:attrName>
                                        </p:attrNameLst>
                                      </p:cBhvr>
                                      <p:tavLst>
                                        <p:tav tm="0">
                                          <p:val>
                                            <p:strVal val="#ppt_x"/>
                                          </p:val>
                                        </p:tav>
                                        <p:tav tm="100000">
                                          <p:val>
                                            <p:strVal val="#ppt_x"/>
                                          </p:val>
                                        </p:tav>
                                      </p:tavLst>
                                    </p:anim>
                                    <p:anim calcmode="lin" valueType="num">
                                      <p:cBhvr>
                                        <p:cTn id="26" dur="1000" fill="hold"/>
                                        <p:tgtEl>
                                          <p:spTgt spid="428"/>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1" presetID="2" grpId="5" fill="hold">
                                  <p:stCondLst>
                                    <p:cond delay="0"/>
                                  </p:stCondLst>
                                  <p:iterate type="el" backwards="0">
                                    <p:tmAbs val="0"/>
                                  </p:iterate>
                                  <p:childTnLst>
                                    <p:set>
                                      <p:cBhvr>
                                        <p:cTn id="30" fill="hold"/>
                                        <p:tgtEl>
                                          <p:spTgt spid="430"/>
                                        </p:tgtEl>
                                        <p:attrNameLst>
                                          <p:attrName>style.visibility</p:attrName>
                                        </p:attrNameLst>
                                      </p:cBhvr>
                                      <p:to>
                                        <p:strVal val="visible"/>
                                      </p:to>
                                    </p:set>
                                    <p:anim calcmode="lin" valueType="num">
                                      <p:cBhvr>
                                        <p:cTn id="31" dur="1000" fill="hold"/>
                                        <p:tgtEl>
                                          <p:spTgt spid="430"/>
                                        </p:tgtEl>
                                        <p:attrNameLst>
                                          <p:attrName>ppt_x</p:attrName>
                                        </p:attrNameLst>
                                      </p:cBhvr>
                                      <p:tavLst>
                                        <p:tav tm="0">
                                          <p:val>
                                            <p:strVal val="#ppt_x"/>
                                          </p:val>
                                        </p:tav>
                                        <p:tav tm="100000">
                                          <p:val>
                                            <p:strVal val="#ppt_x"/>
                                          </p:val>
                                        </p:tav>
                                      </p:tavLst>
                                    </p:anim>
                                    <p:anim calcmode="lin" valueType="num">
                                      <p:cBhvr>
                                        <p:cTn id="32" dur="1000" fill="hold"/>
                                        <p:tgtEl>
                                          <p:spTgt spid="430"/>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6" fill="hold">
                                  <p:stCondLst>
                                    <p:cond delay="0"/>
                                  </p:stCondLst>
                                  <p:iterate type="el" backwards="0">
                                    <p:tmAbs val="0"/>
                                  </p:iterate>
                                  <p:childTnLst>
                                    <p:set>
                                      <p:cBhvr>
                                        <p:cTn id="36" fill="hold"/>
                                        <p:tgtEl>
                                          <p:spTgt spid="431"/>
                                        </p:tgtEl>
                                        <p:attrNameLst>
                                          <p:attrName>style.visibility</p:attrName>
                                        </p:attrNameLst>
                                      </p:cBhvr>
                                      <p:to>
                                        <p:strVal val="visible"/>
                                      </p:to>
                                    </p:set>
                                    <p:anim calcmode="lin" valueType="num">
                                      <p:cBhvr>
                                        <p:cTn id="37" dur="1000" fill="hold"/>
                                        <p:tgtEl>
                                          <p:spTgt spid="431"/>
                                        </p:tgtEl>
                                        <p:attrNameLst>
                                          <p:attrName>ppt_x</p:attrName>
                                        </p:attrNameLst>
                                      </p:cBhvr>
                                      <p:tavLst>
                                        <p:tav tm="0">
                                          <p:val>
                                            <p:strVal val="#ppt_x"/>
                                          </p:val>
                                        </p:tav>
                                        <p:tav tm="100000">
                                          <p:val>
                                            <p:strVal val="#ppt_x"/>
                                          </p:val>
                                        </p:tav>
                                      </p:tavLst>
                                    </p:anim>
                                    <p:anim calcmode="lin" valueType="num">
                                      <p:cBhvr>
                                        <p:cTn id="38" dur="1000" fill="hold"/>
                                        <p:tgtEl>
                                          <p:spTgt spid="431"/>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1" presetID="2" grpId="7" fill="hold">
                                  <p:stCondLst>
                                    <p:cond delay="0"/>
                                  </p:stCondLst>
                                  <p:iterate type="el" backwards="0">
                                    <p:tmAbs val="0"/>
                                  </p:iterate>
                                  <p:childTnLst>
                                    <p:set>
                                      <p:cBhvr>
                                        <p:cTn id="42" fill="hold"/>
                                        <p:tgtEl>
                                          <p:spTgt spid="432"/>
                                        </p:tgtEl>
                                        <p:attrNameLst>
                                          <p:attrName>style.visibility</p:attrName>
                                        </p:attrNameLst>
                                      </p:cBhvr>
                                      <p:to>
                                        <p:strVal val="visible"/>
                                      </p:to>
                                    </p:set>
                                    <p:anim calcmode="lin" valueType="num">
                                      <p:cBhvr>
                                        <p:cTn id="43" dur="1000" fill="hold"/>
                                        <p:tgtEl>
                                          <p:spTgt spid="432"/>
                                        </p:tgtEl>
                                        <p:attrNameLst>
                                          <p:attrName>ppt_x</p:attrName>
                                        </p:attrNameLst>
                                      </p:cBhvr>
                                      <p:tavLst>
                                        <p:tav tm="0">
                                          <p:val>
                                            <p:strVal val="#ppt_x"/>
                                          </p:val>
                                        </p:tav>
                                        <p:tav tm="100000">
                                          <p:val>
                                            <p:strVal val="#ppt_x"/>
                                          </p:val>
                                        </p:tav>
                                      </p:tavLst>
                                    </p:anim>
                                    <p:anim calcmode="lin" valueType="num">
                                      <p:cBhvr>
                                        <p:cTn id="44" dur="1000" fill="hold"/>
                                        <p:tgtEl>
                                          <p:spTgt spid="432"/>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4" presetID="22" grpId="8" fill="hold">
                                  <p:stCondLst>
                                    <p:cond delay="0"/>
                                  </p:stCondLst>
                                  <p:iterate type="el" backwards="0">
                                    <p:tmAbs val="0"/>
                                  </p:iterate>
                                  <p:childTnLst>
                                    <p:set>
                                      <p:cBhvr>
                                        <p:cTn id="48" fill="hold"/>
                                        <p:tgtEl>
                                          <p:spTgt spid="437"/>
                                        </p:tgtEl>
                                        <p:attrNameLst>
                                          <p:attrName>style.visibility</p:attrName>
                                        </p:attrNameLst>
                                      </p:cBhvr>
                                      <p:to>
                                        <p:strVal val="visible"/>
                                      </p:to>
                                    </p:set>
                                    <p:animEffect filter="wipe(down)" transition="in">
                                      <p:cBhvr>
                                        <p:cTn id="49" dur="2500"/>
                                        <p:tgtEl>
                                          <p:spTgt spid="4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26" grpId="1"/>
      <p:bldP build="whole" bldLvl="1" animBg="1" rev="0" advAuto="0" spid="432" grpId="7"/>
      <p:bldP build="whole" bldLvl="1" animBg="1" rev="0" advAuto="0" spid="428" grpId="4"/>
      <p:bldP build="whole" bldLvl="1" animBg="1" rev="0" advAuto="0" spid="427" grpId="2"/>
      <p:bldP build="whole" bldLvl="1" animBg="1" rev="0" advAuto="0" spid="429" grpId="3"/>
      <p:bldP build="whole" bldLvl="1" animBg="1" rev="0" advAuto="0" spid="430" grpId="5"/>
      <p:bldP build="whole" bldLvl="1" animBg="1" rev="0" advAuto="0" spid="431" grpId="6"/>
      <p:bldP build="whole" bldLvl="1" animBg="1" rev="0" advAuto="0" spid="437" grpId="8"/>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41" name="Sentence Exercise"/>
          <p:cNvSpPr txBox="1"/>
          <p:nvPr/>
        </p:nvSpPr>
        <p:spPr>
          <a:xfrm>
            <a:off x="574639" y="499916"/>
            <a:ext cx="16123231" cy="19172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nSpc>
                <a:spcPct val="70000"/>
              </a:lnSpc>
              <a:spcBef>
                <a:spcPts val="800"/>
              </a:spcBef>
              <a:defRPr b="1" sz="10000">
                <a:solidFill>
                  <a:srgbClr val="CCCCCC"/>
                </a:solidFill>
                <a:latin typeface="Avenir Next Regular"/>
                <a:ea typeface="Avenir Next Regular"/>
                <a:cs typeface="Avenir Next Regular"/>
                <a:sym typeface="Avenir Next Regular"/>
              </a:defRPr>
            </a:lvl1pPr>
          </a:lstStyle>
          <a:p>
            <a:pPr/>
            <a:r>
              <a:t>Sentence Exercise</a:t>
            </a:r>
          </a:p>
        </p:txBody>
      </p:sp>
      <p:sp>
        <p:nvSpPr>
          <p:cNvPr id="442" name="Write a sentence that has the word “which” in it 4 times."/>
          <p:cNvSpPr txBox="1"/>
          <p:nvPr/>
        </p:nvSpPr>
        <p:spPr>
          <a:xfrm>
            <a:off x="1316349" y="2103185"/>
            <a:ext cx="13359490" cy="20231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70000"/>
              </a:lnSpc>
              <a:spcBef>
                <a:spcPts val="2000"/>
              </a:spcBef>
              <a:defRPr b="1" spc="65" sz="6500">
                <a:solidFill>
                  <a:srgbClr val="90CCF0"/>
                </a:solidFill>
                <a:latin typeface="Avenir Next Regular"/>
                <a:ea typeface="Avenir Next Regular"/>
                <a:cs typeface="Avenir Next Regular"/>
                <a:sym typeface="Avenir Next Regular"/>
              </a:defRPr>
            </a:lvl1pPr>
          </a:lstStyle>
          <a:p>
            <a:pPr/>
            <a:r>
              <a:t>Write a sentence that has the word “which” in it 4 times.</a:t>
            </a:r>
          </a:p>
        </p:txBody>
      </p:sp>
      <p:sp>
        <p:nvSpPr>
          <p:cNvPr id="443" name="EXAMPLES:"/>
          <p:cNvSpPr txBox="1"/>
          <p:nvPr/>
        </p:nvSpPr>
        <p:spPr>
          <a:xfrm>
            <a:off x="1571012" y="4339723"/>
            <a:ext cx="12090401" cy="1054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2000"/>
              </a:spcBef>
              <a:defRPr b="1" i="1" spc="55" sz="5500">
                <a:solidFill>
                  <a:srgbClr val="FFFFFF"/>
                </a:solidFill>
                <a:latin typeface="Avenir Next Regular"/>
                <a:ea typeface="Avenir Next Regular"/>
                <a:cs typeface="Avenir Next Regular"/>
                <a:sym typeface="Avenir Next Regular"/>
              </a:defRPr>
            </a:lvl1pPr>
          </a:lstStyle>
          <a:p>
            <a:pPr/>
            <a:r>
              <a:t>EXAMPLES:</a:t>
            </a:r>
          </a:p>
        </p:txBody>
      </p:sp>
      <p:sp>
        <p:nvSpPr>
          <p:cNvPr id="444" name="I made dinner for my family last night, which included pizza, which was made with pepperoni, which is a spicy meat, which is Italian."/>
          <p:cNvSpPr txBox="1"/>
          <p:nvPr/>
        </p:nvSpPr>
        <p:spPr>
          <a:xfrm>
            <a:off x="1825675" y="5735229"/>
            <a:ext cx="17129699"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2000"/>
              </a:spcBef>
              <a:defRPr b="1" i="1" spc="50" sz="5000">
                <a:solidFill>
                  <a:srgbClr val="FFFFFF"/>
                </a:solidFill>
                <a:latin typeface="Avenir Next Regular"/>
                <a:ea typeface="Avenir Next Regular"/>
                <a:cs typeface="Avenir Next Regular"/>
                <a:sym typeface="Avenir Next Regular"/>
              </a:defRPr>
            </a:pPr>
            <a:r>
              <a:t>I made dinner for my family last night, </a:t>
            </a:r>
            <a:r>
              <a:rPr u="sng"/>
              <a:t>which</a:t>
            </a:r>
            <a:r>
              <a:t> included pizza, </a:t>
            </a:r>
            <a:r>
              <a:rPr u="sng"/>
              <a:t>which</a:t>
            </a:r>
            <a:r>
              <a:t> was made with pepperoni, </a:t>
            </a:r>
            <a:r>
              <a:rPr u="sng"/>
              <a:t>which</a:t>
            </a:r>
            <a:r>
              <a:t> is a spicy meat, </a:t>
            </a:r>
            <a:r>
              <a:rPr u="sng"/>
              <a:t>which</a:t>
            </a:r>
            <a:r>
              <a:t> is Italian.</a:t>
            </a:r>
          </a:p>
        </p:txBody>
      </p:sp>
      <p:sp>
        <p:nvSpPr>
          <p:cNvPr id="445" name="Fortnight is a video game, which is made for the Xbox, which is the gaming console that I have, which my grandma bought for me, which is the grandma that I really like to spend time with."/>
          <p:cNvSpPr txBox="1"/>
          <p:nvPr/>
        </p:nvSpPr>
        <p:spPr>
          <a:xfrm>
            <a:off x="1717493" y="9011810"/>
            <a:ext cx="17863844" cy="32969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2000"/>
              </a:spcBef>
              <a:defRPr b="1" i="1" spc="50" sz="5000">
                <a:solidFill>
                  <a:srgbClr val="FFFFFF"/>
                </a:solidFill>
                <a:latin typeface="Avenir Next Regular"/>
                <a:ea typeface="Avenir Next Regular"/>
                <a:cs typeface="Avenir Next Regular"/>
                <a:sym typeface="Avenir Next Regular"/>
              </a:defRPr>
            </a:pPr>
            <a:r>
              <a:t>Fortnight is a video game, </a:t>
            </a:r>
            <a:r>
              <a:rPr u="sng"/>
              <a:t>which</a:t>
            </a:r>
            <a:r>
              <a:t> is made for the Xbox, </a:t>
            </a:r>
            <a:r>
              <a:rPr u="sng"/>
              <a:t>which</a:t>
            </a:r>
            <a:r>
              <a:t> is the gaming console that I have, </a:t>
            </a:r>
            <a:r>
              <a:rPr u="sng"/>
              <a:t>which</a:t>
            </a:r>
            <a:r>
              <a:t> my grandma bought for me, </a:t>
            </a:r>
            <a:r>
              <a:rPr u="sng"/>
              <a:t>which</a:t>
            </a:r>
            <a:r>
              <a:t> is the grandma that I really like to spend time with.</a:t>
            </a:r>
          </a:p>
        </p:txBody>
      </p:sp>
      <p:grpSp>
        <p:nvGrpSpPr>
          <p:cNvPr id="448" name="Group"/>
          <p:cNvGrpSpPr/>
          <p:nvPr/>
        </p:nvGrpSpPr>
        <p:grpSpPr>
          <a:xfrm>
            <a:off x="18951270" y="4551606"/>
            <a:ext cx="4873862" cy="2826800"/>
            <a:chOff x="-525708" y="45"/>
            <a:chExt cx="4873860" cy="2826798"/>
          </a:xfrm>
        </p:grpSpPr>
        <p:sp>
          <p:nvSpPr>
            <p:cNvPr id="446" name="Callout"/>
            <p:cNvSpPr/>
            <p:nvPr/>
          </p:nvSpPr>
          <p:spPr>
            <a:xfrm rot="20640000">
              <a:off x="-391645" y="603422"/>
              <a:ext cx="4605735" cy="1620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22" y="0"/>
                  </a:moveTo>
                  <a:cubicBezTo>
                    <a:pt x="2725" y="0"/>
                    <a:pt x="2565" y="455"/>
                    <a:pt x="2565" y="1016"/>
                  </a:cubicBezTo>
                  <a:lnTo>
                    <a:pt x="2565" y="17293"/>
                  </a:lnTo>
                  <a:lnTo>
                    <a:pt x="0" y="21600"/>
                  </a:lnTo>
                  <a:lnTo>
                    <a:pt x="10365" y="20118"/>
                  </a:lnTo>
                  <a:lnTo>
                    <a:pt x="21244" y="20118"/>
                  </a:lnTo>
                  <a:cubicBezTo>
                    <a:pt x="21442" y="20118"/>
                    <a:pt x="21600" y="19663"/>
                    <a:pt x="21600" y="19102"/>
                  </a:cubicBezTo>
                  <a:lnTo>
                    <a:pt x="21600" y="1016"/>
                  </a:lnTo>
                  <a:cubicBezTo>
                    <a:pt x="21600" y="455"/>
                    <a:pt x="21442" y="0"/>
                    <a:pt x="21244" y="0"/>
                  </a:cubicBezTo>
                  <a:lnTo>
                    <a:pt x="2922" y="0"/>
                  </a:lnTo>
                  <a:close/>
                </a:path>
              </a:pathLst>
            </a:custGeom>
            <a:solidFill>
              <a:srgbClr val="90CCF0"/>
            </a:solidFill>
            <a:ln w="12700" cap="flat">
              <a:noFill/>
              <a:miter lim="400000"/>
            </a:ln>
            <a:effectLst/>
          </p:spPr>
          <p:txBody>
            <a:bodyPr wrap="square" lIns="50800" tIns="50800" rIns="50800" bIns="50800" numCol="1" anchor="ctr">
              <a:noAutofit/>
            </a:bodyPr>
            <a:lstStyle/>
            <a:p>
              <a:pPr algn="ctr">
                <a:spcBef>
                  <a:spcPts val="0"/>
                </a:spcBef>
                <a:defRPr sz="3500">
                  <a:solidFill>
                    <a:srgbClr val="FFFFFF"/>
                  </a:solidFill>
                  <a:latin typeface="DIN Alternate Bold"/>
                  <a:ea typeface="DIN Alternate Bold"/>
                  <a:cs typeface="DIN Alternate Bold"/>
                  <a:sym typeface="DIN Alternate Bold"/>
                </a:defRPr>
              </a:pPr>
            </a:p>
          </p:txBody>
        </p:sp>
        <p:sp>
          <p:nvSpPr>
            <p:cNvPr id="447" name="What is the sentence about?"/>
            <p:cNvSpPr txBox="1"/>
            <p:nvPr/>
          </p:nvSpPr>
          <p:spPr>
            <a:xfrm rot="20640000">
              <a:off x="211487" y="623085"/>
              <a:ext cx="3949779" cy="12674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70000"/>
                </a:lnSpc>
                <a:spcBef>
                  <a:spcPts val="2000"/>
                </a:spcBef>
                <a:defRPr spc="39" sz="4000">
                  <a:solidFill>
                    <a:srgbClr val="000000"/>
                  </a:solidFill>
                  <a:latin typeface="Iowan Old Style Roman"/>
                  <a:ea typeface="Iowan Old Style Roman"/>
                  <a:cs typeface="Iowan Old Style Roman"/>
                  <a:sym typeface="Iowan Old Style Roman"/>
                </a:defRPr>
              </a:lvl1pPr>
            </a:lstStyle>
            <a:p>
              <a:pPr/>
              <a:r>
                <a:t>What is the sentence about?</a:t>
              </a:r>
            </a:p>
          </p:txBody>
        </p:sp>
      </p:grpSp>
      <p:pic>
        <p:nvPicPr>
          <p:cNvPr id="449" name="Digging for Gold.png" descr="Digging for Gold.png"/>
          <p:cNvPicPr>
            <a:picLocks noChangeAspect="1"/>
          </p:cNvPicPr>
          <p:nvPr/>
        </p:nvPicPr>
        <p:blipFill>
          <a:blip r:embed="rId3">
            <a:extLst/>
          </a:blip>
          <a:srcRect l="2" t="295" r="843" b="604"/>
          <a:stretch>
            <a:fillRect/>
          </a:stretch>
        </p:blipFill>
        <p:spPr>
          <a:xfrm>
            <a:off x="15319457" y="497165"/>
            <a:ext cx="4292492" cy="4290168"/>
          </a:xfrm>
          <a:custGeom>
            <a:avLst/>
            <a:gdLst/>
            <a:ahLst/>
            <a:cxnLst>
              <a:cxn ang="0">
                <a:pos x="wd2" y="hd2"/>
              </a:cxn>
              <a:cxn ang="5400000">
                <a:pos x="wd2" y="hd2"/>
              </a:cxn>
              <a:cxn ang="10800000">
                <a:pos x="wd2" y="hd2"/>
              </a:cxn>
              <a:cxn ang="16200000">
                <a:pos x="wd2" y="hd2"/>
              </a:cxn>
            </a:cxnLst>
            <a:rect l="0" t="0" r="r" b="b"/>
            <a:pathLst>
              <a:path w="21592" h="21590" fill="norm" stroke="1" extrusionOk="0">
                <a:moveTo>
                  <a:pt x="10992" y="2"/>
                </a:moveTo>
                <a:cubicBezTo>
                  <a:pt x="10365" y="-9"/>
                  <a:pt x="9736" y="30"/>
                  <a:pt x="9148" y="119"/>
                </a:cubicBezTo>
                <a:cubicBezTo>
                  <a:pt x="8648" y="196"/>
                  <a:pt x="7737" y="422"/>
                  <a:pt x="7307" y="577"/>
                </a:cubicBezTo>
                <a:cubicBezTo>
                  <a:pt x="6689" y="799"/>
                  <a:pt x="6552" y="856"/>
                  <a:pt x="6063" y="1096"/>
                </a:cubicBezTo>
                <a:cubicBezTo>
                  <a:pt x="4931" y="1652"/>
                  <a:pt x="4096" y="2250"/>
                  <a:pt x="3189" y="3157"/>
                </a:cubicBezTo>
                <a:cubicBezTo>
                  <a:pt x="2189" y="4157"/>
                  <a:pt x="1493" y="5164"/>
                  <a:pt x="937" y="6417"/>
                </a:cubicBezTo>
                <a:cubicBezTo>
                  <a:pt x="489" y="7423"/>
                  <a:pt x="152" y="8693"/>
                  <a:pt x="74" y="9660"/>
                </a:cubicBezTo>
                <a:cubicBezTo>
                  <a:pt x="62" y="9808"/>
                  <a:pt x="41" y="9937"/>
                  <a:pt x="26" y="9946"/>
                </a:cubicBezTo>
                <a:cubicBezTo>
                  <a:pt x="9" y="9957"/>
                  <a:pt x="0" y="10369"/>
                  <a:pt x="0" y="10787"/>
                </a:cubicBezTo>
                <a:cubicBezTo>
                  <a:pt x="1" y="11205"/>
                  <a:pt x="11" y="11628"/>
                  <a:pt x="28" y="11662"/>
                </a:cubicBezTo>
                <a:cubicBezTo>
                  <a:pt x="44" y="11691"/>
                  <a:pt x="72" y="11868"/>
                  <a:pt x="90" y="12055"/>
                </a:cubicBezTo>
                <a:cubicBezTo>
                  <a:pt x="263" y="13814"/>
                  <a:pt x="1021" y="15722"/>
                  <a:pt x="2153" y="17246"/>
                </a:cubicBezTo>
                <a:cubicBezTo>
                  <a:pt x="4012" y="19749"/>
                  <a:pt x="6861" y="21315"/>
                  <a:pt x="10018" y="21568"/>
                </a:cubicBezTo>
                <a:cubicBezTo>
                  <a:pt x="10199" y="21582"/>
                  <a:pt x="10406" y="21589"/>
                  <a:pt x="10629" y="21590"/>
                </a:cubicBezTo>
                <a:cubicBezTo>
                  <a:pt x="11296" y="21591"/>
                  <a:pt x="12094" y="21530"/>
                  <a:pt x="12689" y="21428"/>
                </a:cubicBezTo>
                <a:cubicBezTo>
                  <a:pt x="13382" y="21309"/>
                  <a:pt x="14382" y="21011"/>
                  <a:pt x="15039" y="20729"/>
                </a:cubicBezTo>
                <a:cubicBezTo>
                  <a:pt x="18519" y="19232"/>
                  <a:pt x="20926" y="16103"/>
                  <a:pt x="21491" y="12341"/>
                </a:cubicBezTo>
                <a:cubicBezTo>
                  <a:pt x="21562" y="11864"/>
                  <a:pt x="21600" y="11100"/>
                  <a:pt x="21591" y="10467"/>
                </a:cubicBezTo>
                <a:cubicBezTo>
                  <a:pt x="21587" y="10256"/>
                  <a:pt x="21579" y="10058"/>
                  <a:pt x="21565" y="9892"/>
                </a:cubicBezTo>
                <a:cubicBezTo>
                  <a:pt x="21309" y="6856"/>
                  <a:pt x="19767" y="4038"/>
                  <a:pt x="17362" y="2211"/>
                </a:cubicBezTo>
                <a:cubicBezTo>
                  <a:pt x="16026" y="1195"/>
                  <a:pt x="14448" y="490"/>
                  <a:pt x="12821" y="181"/>
                </a:cubicBezTo>
                <a:cubicBezTo>
                  <a:pt x="12243" y="72"/>
                  <a:pt x="11619" y="12"/>
                  <a:pt x="10992" y="2"/>
                </a:cubicBezTo>
                <a:close/>
              </a:path>
            </a:pathLst>
          </a:custGeom>
          <a:ln w="12700">
            <a:miter lim="400000"/>
          </a:ln>
        </p:spPr>
      </p:pic>
      <p:grpSp>
        <p:nvGrpSpPr>
          <p:cNvPr id="452" name="Group"/>
          <p:cNvGrpSpPr/>
          <p:nvPr/>
        </p:nvGrpSpPr>
        <p:grpSpPr>
          <a:xfrm>
            <a:off x="18951270" y="7543898"/>
            <a:ext cx="4873862" cy="2826800"/>
            <a:chOff x="-525708" y="45"/>
            <a:chExt cx="4873860" cy="2826798"/>
          </a:xfrm>
        </p:grpSpPr>
        <p:sp>
          <p:nvSpPr>
            <p:cNvPr id="450" name="Callout"/>
            <p:cNvSpPr/>
            <p:nvPr/>
          </p:nvSpPr>
          <p:spPr>
            <a:xfrm rot="20640000">
              <a:off x="-391645" y="603422"/>
              <a:ext cx="4605735" cy="1620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22" y="0"/>
                  </a:moveTo>
                  <a:cubicBezTo>
                    <a:pt x="2725" y="0"/>
                    <a:pt x="2565" y="455"/>
                    <a:pt x="2565" y="1016"/>
                  </a:cubicBezTo>
                  <a:lnTo>
                    <a:pt x="2565" y="17293"/>
                  </a:lnTo>
                  <a:lnTo>
                    <a:pt x="0" y="21600"/>
                  </a:lnTo>
                  <a:lnTo>
                    <a:pt x="10365" y="20118"/>
                  </a:lnTo>
                  <a:lnTo>
                    <a:pt x="21244" y="20118"/>
                  </a:lnTo>
                  <a:cubicBezTo>
                    <a:pt x="21442" y="20118"/>
                    <a:pt x="21600" y="19663"/>
                    <a:pt x="21600" y="19102"/>
                  </a:cubicBezTo>
                  <a:lnTo>
                    <a:pt x="21600" y="1016"/>
                  </a:lnTo>
                  <a:cubicBezTo>
                    <a:pt x="21600" y="455"/>
                    <a:pt x="21442" y="0"/>
                    <a:pt x="21244" y="0"/>
                  </a:cubicBezTo>
                  <a:lnTo>
                    <a:pt x="2922" y="0"/>
                  </a:lnTo>
                  <a:close/>
                </a:path>
              </a:pathLst>
            </a:custGeom>
            <a:solidFill>
              <a:srgbClr val="90CCF0"/>
            </a:solidFill>
            <a:ln w="12700" cap="flat">
              <a:noFill/>
              <a:miter lim="400000"/>
            </a:ln>
            <a:effectLst/>
          </p:spPr>
          <p:txBody>
            <a:bodyPr wrap="square" lIns="50800" tIns="50800" rIns="50800" bIns="50800" numCol="1" anchor="ctr">
              <a:noAutofit/>
            </a:bodyPr>
            <a:lstStyle/>
            <a:p>
              <a:pPr algn="ctr">
                <a:spcBef>
                  <a:spcPts val="0"/>
                </a:spcBef>
                <a:defRPr sz="3500">
                  <a:solidFill>
                    <a:srgbClr val="FFFFFF"/>
                  </a:solidFill>
                  <a:latin typeface="DIN Alternate Bold"/>
                  <a:ea typeface="DIN Alternate Bold"/>
                  <a:cs typeface="DIN Alternate Bold"/>
                  <a:sym typeface="DIN Alternate Bold"/>
                </a:defRPr>
              </a:pPr>
            </a:p>
          </p:txBody>
        </p:sp>
        <p:sp>
          <p:nvSpPr>
            <p:cNvPr id="451" name="What is the sentence about?"/>
            <p:cNvSpPr txBox="1"/>
            <p:nvPr/>
          </p:nvSpPr>
          <p:spPr>
            <a:xfrm rot="20640000">
              <a:off x="211487" y="623085"/>
              <a:ext cx="3949779" cy="12674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70000"/>
                </a:lnSpc>
                <a:spcBef>
                  <a:spcPts val="2000"/>
                </a:spcBef>
                <a:defRPr spc="39" sz="4000">
                  <a:solidFill>
                    <a:srgbClr val="000000"/>
                  </a:solidFill>
                  <a:latin typeface="Iowan Old Style Roman"/>
                  <a:ea typeface="Iowan Old Style Roman"/>
                  <a:cs typeface="Iowan Old Style Roman"/>
                  <a:sym typeface="Iowan Old Style Roman"/>
                </a:defRPr>
              </a:lvl1pPr>
            </a:lstStyle>
            <a:p>
              <a:pPr/>
              <a:r>
                <a:t>What is the sentence about?</a:t>
              </a: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44"/>
                                        </p:tgtEl>
                                        <p:attrNameLst>
                                          <p:attrName>style.visibility</p:attrName>
                                        </p:attrNameLst>
                                      </p:cBhvr>
                                      <p:to>
                                        <p:strVal val="visible"/>
                                      </p:to>
                                    </p:set>
                                    <p:anim calcmode="lin" valueType="num">
                                      <p:cBhvr>
                                        <p:cTn id="7" dur="1000" fill="hold"/>
                                        <p:tgtEl>
                                          <p:spTgt spid="444"/>
                                        </p:tgtEl>
                                        <p:attrNameLst>
                                          <p:attrName>ppt_x</p:attrName>
                                        </p:attrNameLst>
                                      </p:cBhvr>
                                      <p:tavLst>
                                        <p:tav tm="0">
                                          <p:val>
                                            <p:strVal val="0-#ppt_w/2"/>
                                          </p:val>
                                        </p:tav>
                                        <p:tav tm="100000">
                                          <p:val>
                                            <p:strVal val="#ppt_x"/>
                                          </p:val>
                                        </p:tav>
                                      </p:tavLst>
                                    </p:anim>
                                    <p:anim calcmode="lin" valueType="num">
                                      <p:cBhvr>
                                        <p:cTn id="8" dur="1000" fill="hold"/>
                                        <p:tgtEl>
                                          <p:spTgt spid="4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448"/>
                                        </p:tgtEl>
                                        <p:attrNameLst>
                                          <p:attrName>style.visibility</p:attrName>
                                        </p:attrNameLst>
                                      </p:cBhvr>
                                      <p:to>
                                        <p:strVal val="visible"/>
                                      </p:to>
                                    </p:set>
                                    <p:anim calcmode="lin" valueType="num">
                                      <p:cBhvr>
                                        <p:cTn id="13" dur="1000" fill="hold"/>
                                        <p:tgtEl>
                                          <p:spTgt spid="448"/>
                                        </p:tgtEl>
                                        <p:attrNameLst>
                                          <p:attrName>ppt_x</p:attrName>
                                        </p:attrNameLst>
                                      </p:cBhvr>
                                      <p:tavLst>
                                        <p:tav tm="0">
                                          <p:val>
                                            <p:strVal val="#ppt_x"/>
                                          </p:val>
                                        </p:tav>
                                        <p:tav tm="100000">
                                          <p:val>
                                            <p:strVal val="#ppt_x"/>
                                          </p:val>
                                        </p:tav>
                                      </p:tavLst>
                                    </p:anim>
                                    <p:anim calcmode="lin" valueType="num">
                                      <p:cBhvr>
                                        <p:cTn id="14" dur="1000" fill="hold"/>
                                        <p:tgtEl>
                                          <p:spTgt spid="44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45"/>
                                        </p:tgtEl>
                                        <p:attrNameLst>
                                          <p:attrName>style.visibility</p:attrName>
                                        </p:attrNameLst>
                                      </p:cBhvr>
                                      <p:to>
                                        <p:strVal val="visible"/>
                                      </p:to>
                                    </p:set>
                                    <p:anim calcmode="lin" valueType="num">
                                      <p:cBhvr>
                                        <p:cTn id="19" dur="1000" fill="hold"/>
                                        <p:tgtEl>
                                          <p:spTgt spid="445"/>
                                        </p:tgtEl>
                                        <p:attrNameLst>
                                          <p:attrName>ppt_x</p:attrName>
                                        </p:attrNameLst>
                                      </p:cBhvr>
                                      <p:tavLst>
                                        <p:tav tm="0">
                                          <p:val>
                                            <p:strVal val="0-#ppt_w/2"/>
                                          </p:val>
                                        </p:tav>
                                        <p:tav tm="100000">
                                          <p:val>
                                            <p:strVal val="#ppt_x"/>
                                          </p:val>
                                        </p:tav>
                                      </p:tavLst>
                                    </p:anim>
                                    <p:anim calcmode="lin" valueType="num">
                                      <p:cBhvr>
                                        <p:cTn id="20" dur="1000" fill="hold"/>
                                        <p:tgtEl>
                                          <p:spTgt spid="4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 presetID="2" grpId="4" fill="hold">
                                  <p:stCondLst>
                                    <p:cond delay="0"/>
                                  </p:stCondLst>
                                  <p:iterate type="el" backwards="0">
                                    <p:tmAbs val="0"/>
                                  </p:iterate>
                                  <p:childTnLst>
                                    <p:set>
                                      <p:cBhvr>
                                        <p:cTn id="24" fill="hold"/>
                                        <p:tgtEl>
                                          <p:spTgt spid="452"/>
                                        </p:tgtEl>
                                        <p:attrNameLst>
                                          <p:attrName>style.visibility</p:attrName>
                                        </p:attrNameLst>
                                      </p:cBhvr>
                                      <p:to>
                                        <p:strVal val="visible"/>
                                      </p:to>
                                    </p:set>
                                    <p:anim calcmode="lin" valueType="num">
                                      <p:cBhvr>
                                        <p:cTn id="25" dur="1000" fill="hold"/>
                                        <p:tgtEl>
                                          <p:spTgt spid="452"/>
                                        </p:tgtEl>
                                        <p:attrNameLst>
                                          <p:attrName>ppt_x</p:attrName>
                                        </p:attrNameLst>
                                      </p:cBhvr>
                                      <p:tavLst>
                                        <p:tav tm="0">
                                          <p:val>
                                            <p:strVal val="#ppt_x"/>
                                          </p:val>
                                        </p:tav>
                                        <p:tav tm="100000">
                                          <p:val>
                                            <p:strVal val="#ppt_x"/>
                                          </p:val>
                                        </p:tav>
                                      </p:tavLst>
                                    </p:anim>
                                    <p:anim calcmode="lin" valueType="num">
                                      <p:cBhvr>
                                        <p:cTn id="26" dur="1000" fill="hold"/>
                                        <p:tgtEl>
                                          <p:spTgt spid="4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48" grpId="2"/>
      <p:bldP build="whole" bldLvl="1" animBg="1" rev="0" advAuto="0" spid="444" grpId="1"/>
      <p:bldP build="whole" bldLvl="1" animBg="1" rev="0" advAuto="0" spid="452" grpId="4"/>
      <p:bldP build="whole" bldLvl="1" animBg="1" rev="0" advAuto="0" spid="445" grpId="3"/>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56"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57" name="OBSERVE"/>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OBSERVE</a:t>
            </a:r>
          </a:p>
        </p:txBody>
      </p:sp>
      <p:sp>
        <p:nvSpPr>
          <p:cNvPr id="458" name="What is this sentence about?"/>
          <p:cNvSpPr txBox="1"/>
          <p:nvPr/>
        </p:nvSpPr>
        <p:spPr>
          <a:xfrm>
            <a:off x="1923478" y="4919032"/>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What is this sentence about?</a:t>
            </a:r>
          </a:p>
        </p:txBody>
      </p:sp>
      <p:pic>
        <p:nvPicPr>
          <p:cNvPr id="459"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60"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grpSp>
        <p:nvGrpSpPr>
          <p:cNvPr id="465" name="Group"/>
          <p:cNvGrpSpPr/>
          <p:nvPr/>
        </p:nvGrpSpPr>
        <p:grpSpPr>
          <a:xfrm>
            <a:off x="11042386" y="4523080"/>
            <a:ext cx="3083601" cy="2044701"/>
            <a:chOff x="0" y="0"/>
            <a:chExt cx="3083599" cy="2044699"/>
          </a:xfrm>
        </p:grpSpPr>
        <p:sp>
          <p:nvSpPr>
            <p:cNvPr id="461"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62"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63"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64"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466" name="What details are added to the main idea?"/>
          <p:cNvSpPr txBox="1"/>
          <p:nvPr/>
        </p:nvSpPr>
        <p:spPr>
          <a:xfrm>
            <a:off x="1923478" y="6817135"/>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What details are added to the main idea?</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70"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71" name="INTERPRET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INTERPRETATION</a:t>
            </a:r>
          </a:p>
        </p:txBody>
      </p:sp>
      <p:sp>
        <p:nvSpPr>
          <p:cNvPr id="472" name="“fill up in my flesh what is lacking in Christ’s afflictions”"/>
          <p:cNvSpPr txBox="1"/>
          <p:nvPr/>
        </p:nvSpPr>
        <p:spPr>
          <a:xfrm>
            <a:off x="1923478" y="4919032"/>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“fill up in my flesh what is lacking in Christ’s afflictions”</a:t>
            </a:r>
          </a:p>
        </p:txBody>
      </p:sp>
      <p:pic>
        <p:nvPicPr>
          <p:cNvPr id="473"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74"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grpSp>
        <p:nvGrpSpPr>
          <p:cNvPr id="479" name="Group"/>
          <p:cNvGrpSpPr/>
          <p:nvPr/>
        </p:nvGrpSpPr>
        <p:grpSpPr>
          <a:xfrm>
            <a:off x="11042386" y="4523080"/>
            <a:ext cx="3083601" cy="2044701"/>
            <a:chOff x="0" y="0"/>
            <a:chExt cx="3083599" cy="2044699"/>
          </a:xfrm>
        </p:grpSpPr>
        <p:sp>
          <p:nvSpPr>
            <p:cNvPr id="475"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76"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77"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78"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493" name="Group"/>
          <p:cNvGrpSpPr/>
          <p:nvPr/>
        </p:nvGrpSpPr>
        <p:grpSpPr>
          <a:xfrm>
            <a:off x="694418" y="138533"/>
            <a:ext cx="12329337" cy="4576660"/>
            <a:chOff x="0" y="0"/>
            <a:chExt cx="12329335" cy="4576658"/>
          </a:xfrm>
        </p:grpSpPr>
        <p:grpSp>
          <p:nvGrpSpPr>
            <p:cNvPr id="486" name="Group"/>
            <p:cNvGrpSpPr/>
            <p:nvPr/>
          </p:nvGrpSpPr>
          <p:grpSpPr>
            <a:xfrm>
              <a:off x="0" y="694719"/>
              <a:ext cx="12329336" cy="3881940"/>
              <a:chOff x="0" y="0"/>
              <a:chExt cx="12329335" cy="3881939"/>
            </a:xfrm>
          </p:grpSpPr>
          <p:sp>
            <p:nvSpPr>
              <p:cNvPr id="483"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84"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85"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487"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488"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489"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490"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491"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492"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494" name="INTERPRETATION: “what does it mean?”"/>
          <p:cNvSpPr txBox="1"/>
          <p:nvPr/>
        </p:nvSpPr>
        <p:spPr>
          <a:xfrm>
            <a:off x="1117823" y="5135401"/>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INTERPRETATION: “what does it mean?”</a:t>
            </a:r>
          </a:p>
        </p:txBody>
      </p:sp>
      <p:sp>
        <p:nvSpPr>
          <p:cNvPr id="495" name="• Context"/>
          <p:cNvSpPr txBox="1"/>
          <p:nvPr/>
        </p:nvSpPr>
        <p:spPr>
          <a:xfrm>
            <a:off x="5109588" y="8184654"/>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Context</a:t>
            </a:r>
          </a:p>
        </p:txBody>
      </p:sp>
      <p:sp>
        <p:nvSpPr>
          <p:cNvPr id="496" name="• Clear trumps the unclear"/>
          <p:cNvSpPr txBox="1"/>
          <p:nvPr/>
        </p:nvSpPr>
        <p:spPr>
          <a:xfrm>
            <a:off x="5109588" y="11614319"/>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Clear trumps the unclear</a:t>
            </a:r>
          </a:p>
        </p:txBody>
      </p:sp>
      <p:sp>
        <p:nvSpPr>
          <p:cNvPr id="497" name="• Author’s intent"/>
          <p:cNvSpPr txBox="1"/>
          <p:nvPr/>
        </p:nvSpPr>
        <p:spPr>
          <a:xfrm>
            <a:off x="5109588" y="10471098"/>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Author’s intent</a:t>
            </a:r>
          </a:p>
        </p:txBody>
      </p:sp>
      <p:sp>
        <p:nvSpPr>
          <p:cNvPr id="498" name="• Let Scripture interpret Scripture"/>
          <p:cNvSpPr txBox="1"/>
          <p:nvPr/>
        </p:nvSpPr>
        <p:spPr>
          <a:xfrm>
            <a:off x="5109588" y="9327876"/>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Let Scripture interpret Scripture</a:t>
            </a:r>
          </a:p>
        </p:txBody>
      </p:sp>
      <p:sp>
        <p:nvSpPr>
          <p:cNvPr id="499" name="Basic rules of interpretation:"/>
          <p:cNvSpPr txBox="1"/>
          <p:nvPr/>
        </p:nvSpPr>
        <p:spPr>
          <a:xfrm>
            <a:off x="2541983" y="6749332"/>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8700">
                <a:solidFill>
                  <a:srgbClr val="FFFFFF"/>
                </a:solidFill>
                <a:latin typeface="Avenir Next Regular"/>
                <a:ea typeface="Avenir Next Regular"/>
                <a:cs typeface="Avenir Next Regular"/>
                <a:sym typeface="Avenir Next Regular"/>
              </a:defRPr>
            </a:lvl1pPr>
          </a:lstStyle>
          <a:p>
            <a:pPr/>
            <a:r>
              <a:t>Basic rules of interpretation:</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99"/>
                                        </p:tgtEl>
                                        <p:attrNameLst>
                                          <p:attrName>style.visibility</p:attrName>
                                        </p:attrNameLst>
                                      </p:cBhvr>
                                      <p:to>
                                        <p:strVal val="visible"/>
                                      </p:to>
                                    </p:set>
                                    <p:anim calcmode="lin" valueType="num">
                                      <p:cBhvr>
                                        <p:cTn id="7" dur="1000" fill="hold"/>
                                        <p:tgtEl>
                                          <p:spTgt spid="499"/>
                                        </p:tgtEl>
                                        <p:attrNameLst>
                                          <p:attrName>ppt_x</p:attrName>
                                        </p:attrNameLst>
                                      </p:cBhvr>
                                      <p:tavLst>
                                        <p:tav tm="0">
                                          <p:val>
                                            <p:strVal val="0-#ppt_w/2"/>
                                          </p:val>
                                        </p:tav>
                                        <p:tav tm="100000">
                                          <p:val>
                                            <p:strVal val="#ppt_x"/>
                                          </p:val>
                                        </p:tav>
                                      </p:tavLst>
                                    </p:anim>
                                    <p:anim calcmode="lin" valueType="num">
                                      <p:cBhvr>
                                        <p:cTn id="8" dur="1000" fill="hold"/>
                                        <p:tgtEl>
                                          <p:spTgt spid="4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495"/>
                                        </p:tgtEl>
                                        <p:attrNameLst>
                                          <p:attrName>style.visibility</p:attrName>
                                        </p:attrNameLst>
                                      </p:cBhvr>
                                      <p:to>
                                        <p:strVal val="visible"/>
                                      </p:to>
                                    </p:set>
                                    <p:anim calcmode="lin" valueType="num">
                                      <p:cBhvr>
                                        <p:cTn id="13" dur="1000" fill="hold"/>
                                        <p:tgtEl>
                                          <p:spTgt spid="495"/>
                                        </p:tgtEl>
                                        <p:attrNameLst>
                                          <p:attrName>ppt_x</p:attrName>
                                        </p:attrNameLst>
                                      </p:cBhvr>
                                      <p:tavLst>
                                        <p:tav tm="0">
                                          <p:val>
                                            <p:strVal val="0-#ppt_w/2"/>
                                          </p:val>
                                        </p:tav>
                                        <p:tav tm="100000">
                                          <p:val>
                                            <p:strVal val="#ppt_x"/>
                                          </p:val>
                                        </p:tav>
                                      </p:tavLst>
                                    </p:anim>
                                    <p:anim calcmode="lin" valueType="num">
                                      <p:cBhvr>
                                        <p:cTn id="14" dur="1000" fill="hold"/>
                                        <p:tgtEl>
                                          <p:spTgt spid="4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98"/>
                                        </p:tgtEl>
                                        <p:attrNameLst>
                                          <p:attrName>style.visibility</p:attrName>
                                        </p:attrNameLst>
                                      </p:cBhvr>
                                      <p:to>
                                        <p:strVal val="visible"/>
                                      </p:to>
                                    </p:set>
                                    <p:anim calcmode="lin" valueType="num">
                                      <p:cBhvr>
                                        <p:cTn id="19" dur="1000" fill="hold"/>
                                        <p:tgtEl>
                                          <p:spTgt spid="498"/>
                                        </p:tgtEl>
                                        <p:attrNameLst>
                                          <p:attrName>ppt_x</p:attrName>
                                        </p:attrNameLst>
                                      </p:cBhvr>
                                      <p:tavLst>
                                        <p:tav tm="0">
                                          <p:val>
                                            <p:strVal val="0-#ppt_w/2"/>
                                          </p:val>
                                        </p:tav>
                                        <p:tav tm="100000">
                                          <p:val>
                                            <p:strVal val="#ppt_x"/>
                                          </p:val>
                                        </p:tav>
                                      </p:tavLst>
                                    </p:anim>
                                    <p:anim calcmode="lin" valueType="num">
                                      <p:cBhvr>
                                        <p:cTn id="20" dur="1000" fill="hold"/>
                                        <p:tgtEl>
                                          <p:spTgt spid="4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497"/>
                                        </p:tgtEl>
                                        <p:attrNameLst>
                                          <p:attrName>style.visibility</p:attrName>
                                        </p:attrNameLst>
                                      </p:cBhvr>
                                      <p:to>
                                        <p:strVal val="visible"/>
                                      </p:to>
                                    </p:set>
                                    <p:anim calcmode="lin" valueType="num">
                                      <p:cBhvr>
                                        <p:cTn id="25" dur="1000" fill="hold"/>
                                        <p:tgtEl>
                                          <p:spTgt spid="497"/>
                                        </p:tgtEl>
                                        <p:attrNameLst>
                                          <p:attrName>ppt_x</p:attrName>
                                        </p:attrNameLst>
                                      </p:cBhvr>
                                      <p:tavLst>
                                        <p:tav tm="0">
                                          <p:val>
                                            <p:strVal val="0-#ppt_w/2"/>
                                          </p:val>
                                        </p:tav>
                                        <p:tav tm="100000">
                                          <p:val>
                                            <p:strVal val="#ppt_x"/>
                                          </p:val>
                                        </p:tav>
                                      </p:tavLst>
                                    </p:anim>
                                    <p:anim calcmode="lin" valueType="num">
                                      <p:cBhvr>
                                        <p:cTn id="26" dur="1000" fill="hold"/>
                                        <p:tgtEl>
                                          <p:spTgt spid="49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496"/>
                                        </p:tgtEl>
                                        <p:attrNameLst>
                                          <p:attrName>style.visibility</p:attrName>
                                        </p:attrNameLst>
                                      </p:cBhvr>
                                      <p:to>
                                        <p:strVal val="visible"/>
                                      </p:to>
                                    </p:set>
                                    <p:anim calcmode="lin" valueType="num">
                                      <p:cBhvr>
                                        <p:cTn id="31" dur="1000" fill="hold"/>
                                        <p:tgtEl>
                                          <p:spTgt spid="496"/>
                                        </p:tgtEl>
                                        <p:attrNameLst>
                                          <p:attrName>ppt_x</p:attrName>
                                        </p:attrNameLst>
                                      </p:cBhvr>
                                      <p:tavLst>
                                        <p:tav tm="0">
                                          <p:val>
                                            <p:strVal val="0-#ppt_w/2"/>
                                          </p:val>
                                        </p:tav>
                                        <p:tav tm="100000">
                                          <p:val>
                                            <p:strVal val="#ppt_x"/>
                                          </p:val>
                                        </p:tav>
                                      </p:tavLst>
                                    </p:anim>
                                    <p:anim calcmode="lin" valueType="num">
                                      <p:cBhvr>
                                        <p:cTn id="32" dur="1000" fill="hold"/>
                                        <p:tgtEl>
                                          <p:spTgt spid="4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95" grpId="2"/>
      <p:bldP build="whole" bldLvl="1" animBg="1" rev="0" advAuto="0" spid="497" grpId="4"/>
      <p:bldP build="whole" bldLvl="1" animBg="1" rev="0" advAuto="0" spid="498" grpId="3"/>
      <p:bldP build="whole" bldLvl="1" animBg="1" rev="0" advAuto="0" spid="499" grpId="1"/>
      <p:bldP build="whole" bldLvl="1" animBg="1" rev="0" advAuto="0" spid="496" grpId="5"/>
    </p:bldLst>
  </p:timing>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03"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504" name="INTERPRET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INTERPRETATION</a:t>
            </a:r>
          </a:p>
        </p:txBody>
      </p:sp>
      <p:sp>
        <p:nvSpPr>
          <p:cNvPr id="505" name="“fill up in my flesh what is lacking in Christ’s afflictions”"/>
          <p:cNvSpPr txBox="1"/>
          <p:nvPr/>
        </p:nvSpPr>
        <p:spPr>
          <a:xfrm>
            <a:off x="1923478" y="4919032"/>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“fill up in my flesh what is lacking in Christ’s afflictions”</a:t>
            </a:r>
          </a:p>
        </p:txBody>
      </p:sp>
      <p:pic>
        <p:nvPicPr>
          <p:cNvPr id="506"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507"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grpSp>
        <p:nvGrpSpPr>
          <p:cNvPr id="512" name="Group"/>
          <p:cNvGrpSpPr/>
          <p:nvPr/>
        </p:nvGrpSpPr>
        <p:grpSpPr>
          <a:xfrm>
            <a:off x="11042386" y="4523080"/>
            <a:ext cx="3083601" cy="2044701"/>
            <a:chOff x="0" y="0"/>
            <a:chExt cx="3083599" cy="2044699"/>
          </a:xfrm>
        </p:grpSpPr>
        <p:sp>
          <p:nvSpPr>
            <p:cNvPr id="508"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09"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10"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11"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513" name="WHAT does Paul mean?"/>
          <p:cNvSpPr txBox="1"/>
          <p:nvPr/>
        </p:nvSpPr>
        <p:spPr>
          <a:xfrm>
            <a:off x="1923478" y="8026934"/>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WHAT does Paul mean?</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17"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518" name="APPLIC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APPLICATION:</a:t>
            </a:r>
          </a:p>
        </p:txBody>
      </p:sp>
      <p:sp>
        <p:nvSpPr>
          <p:cNvPr id="519" name="“I now rejoice in my sufferings for you…”"/>
          <p:cNvSpPr txBox="1"/>
          <p:nvPr/>
        </p:nvSpPr>
        <p:spPr>
          <a:xfrm>
            <a:off x="1923478" y="4919032"/>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“I now rejoice in my sufferings for you…”</a:t>
            </a:r>
          </a:p>
        </p:txBody>
      </p:sp>
      <p:pic>
        <p:nvPicPr>
          <p:cNvPr id="520"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521"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grpSp>
        <p:nvGrpSpPr>
          <p:cNvPr id="526" name="Group"/>
          <p:cNvGrpSpPr/>
          <p:nvPr/>
        </p:nvGrpSpPr>
        <p:grpSpPr>
          <a:xfrm>
            <a:off x="11042386" y="4523080"/>
            <a:ext cx="3083601" cy="2044701"/>
            <a:chOff x="0" y="0"/>
            <a:chExt cx="3083599" cy="2044699"/>
          </a:xfrm>
        </p:grpSpPr>
        <p:sp>
          <p:nvSpPr>
            <p:cNvPr id="522"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23"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24"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25"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grpSp>
        <p:nvGrpSpPr>
          <p:cNvPr id="529" name="Application areas list.png"/>
          <p:cNvGrpSpPr/>
          <p:nvPr/>
        </p:nvGrpSpPr>
        <p:grpSpPr>
          <a:xfrm>
            <a:off x="4208161" y="8033132"/>
            <a:ext cx="12128501" cy="3835401"/>
            <a:chOff x="0" y="0"/>
            <a:chExt cx="12128500" cy="3835400"/>
          </a:xfrm>
        </p:grpSpPr>
        <p:pic>
          <p:nvPicPr>
            <p:cNvPr id="528" name="Application areas list.png" descr="Application areas list.png"/>
            <p:cNvPicPr>
              <a:picLocks noChangeAspect="1"/>
            </p:cNvPicPr>
            <p:nvPr/>
          </p:nvPicPr>
          <p:blipFill>
            <a:blip r:embed="rId4">
              <a:extLst/>
            </a:blip>
            <a:stretch>
              <a:fillRect/>
            </a:stretch>
          </p:blipFill>
          <p:spPr>
            <a:xfrm>
              <a:off x="215900" y="139700"/>
              <a:ext cx="11696700" cy="3276600"/>
            </a:xfrm>
            <a:prstGeom prst="rect">
              <a:avLst/>
            </a:prstGeom>
            <a:ln>
              <a:noFill/>
            </a:ln>
            <a:effectLst/>
          </p:spPr>
        </p:pic>
        <p:pic>
          <p:nvPicPr>
            <p:cNvPr id="527" name="Application areas list.png" descr="Application areas list.png"/>
            <p:cNvPicPr>
              <a:picLocks noChangeAspect="0"/>
            </p:cNvPicPr>
            <p:nvPr/>
          </p:nvPicPr>
          <p:blipFill>
            <a:blip r:embed="rId5">
              <a:extLst/>
            </a:blip>
            <a:stretch>
              <a:fillRect/>
            </a:stretch>
          </p:blipFill>
          <p:spPr>
            <a:xfrm>
              <a:off x="0" y="0"/>
              <a:ext cx="12128500" cy="3835400"/>
            </a:xfrm>
            <a:prstGeom prst="rect">
              <a:avLst/>
            </a:prstGeom>
            <a:effectLst/>
          </p:spPr>
        </p:pic>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529"/>
                                        </p:tgtEl>
                                        <p:attrNameLst>
                                          <p:attrName>style.visibility</p:attrName>
                                        </p:attrNameLst>
                                      </p:cBhvr>
                                      <p:to>
                                        <p:strVal val="visible"/>
                                      </p:to>
                                    </p:set>
                                    <p:animEffect filter="fade" transition="in">
                                      <p:cBhvr>
                                        <p:cTn id="7" dur="1500"/>
                                        <p:tgtEl>
                                          <p:spTgt spid="5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29"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04" name="Group"/>
          <p:cNvGrpSpPr/>
          <p:nvPr/>
        </p:nvGrpSpPr>
        <p:grpSpPr>
          <a:xfrm>
            <a:off x="719107" y="410117"/>
            <a:ext cx="12329337" cy="4576659"/>
            <a:chOff x="0" y="0"/>
            <a:chExt cx="12329335" cy="4576658"/>
          </a:xfrm>
        </p:grpSpPr>
        <p:grpSp>
          <p:nvGrpSpPr>
            <p:cNvPr id="197" name="Group"/>
            <p:cNvGrpSpPr/>
            <p:nvPr/>
          </p:nvGrpSpPr>
          <p:grpSpPr>
            <a:xfrm>
              <a:off x="0" y="694719"/>
              <a:ext cx="12329336" cy="3881940"/>
              <a:chOff x="0" y="0"/>
              <a:chExt cx="12329335" cy="3881939"/>
            </a:xfrm>
          </p:grpSpPr>
          <p:sp>
            <p:nvSpPr>
              <p:cNvPr id="194"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95"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96"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198"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199"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00"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01"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02"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03"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05" name="What is the…"/>
          <p:cNvSpPr txBox="1"/>
          <p:nvPr/>
        </p:nvSpPr>
        <p:spPr>
          <a:xfrm>
            <a:off x="3735024" y="6171581"/>
            <a:ext cx="17436466" cy="44386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15000">
                <a:solidFill>
                  <a:srgbClr val="FFFFFF"/>
                </a:solidFill>
                <a:latin typeface="Avenir Next Regular"/>
                <a:ea typeface="Avenir Next Regular"/>
                <a:cs typeface="Avenir Next Regular"/>
                <a:sym typeface="Avenir Next Regular"/>
              </a:defRPr>
            </a:pPr>
            <a:r>
              <a:t>What is the </a:t>
            </a:r>
          </a:p>
          <a:p>
            <a:pPr algn="ctr">
              <a:lnSpc>
                <a:spcPct val="50000"/>
              </a:lnSpc>
              <a:defRPr b="1" i="1" sz="15000">
                <a:solidFill>
                  <a:srgbClr val="FFFFFF"/>
                </a:solidFill>
                <a:latin typeface="Avenir Next Regular"/>
                <a:ea typeface="Avenir Next Regular"/>
                <a:cs typeface="Avenir Next Regular"/>
                <a:sym typeface="Avenir Next Regular"/>
              </a:defRPr>
            </a:pPr>
            <a:r>
              <a:t>Inductive Method?</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543" name="Group"/>
          <p:cNvGrpSpPr/>
          <p:nvPr/>
        </p:nvGrpSpPr>
        <p:grpSpPr>
          <a:xfrm>
            <a:off x="1862922" y="1101420"/>
            <a:ext cx="14880833" cy="5988200"/>
            <a:chOff x="0" y="0"/>
            <a:chExt cx="14880832" cy="5988198"/>
          </a:xfrm>
        </p:grpSpPr>
        <p:grpSp>
          <p:nvGrpSpPr>
            <p:cNvPr id="536" name="Group"/>
            <p:cNvGrpSpPr/>
            <p:nvPr/>
          </p:nvGrpSpPr>
          <p:grpSpPr>
            <a:xfrm>
              <a:off x="0" y="908986"/>
              <a:ext cx="14880833" cy="5079213"/>
              <a:chOff x="0" y="0"/>
              <a:chExt cx="14880833" cy="5079212"/>
            </a:xfrm>
          </p:grpSpPr>
          <p:sp>
            <p:nvSpPr>
              <p:cNvPr id="533"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34"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35"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537"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538"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Regular"/>
                  <a:ea typeface="Avenir Next Regular"/>
                  <a:cs typeface="Avenir Next Regular"/>
                  <a:sym typeface="Avenir Next Regular"/>
                </a:defRPr>
              </a:lvl1pPr>
            </a:lstStyle>
            <a:p>
              <a:pPr/>
              <a:r>
                <a:t>TEACHING </a:t>
              </a:r>
            </a:p>
          </p:txBody>
        </p:sp>
        <p:sp>
          <p:nvSpPr>
            <p:cNvPr id="539"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Regular"/>
                  <a:ea typeface="Avenir Next Regular"/>
                  <a:cs typeface="Avenir Next Regular"/>
                  <a:sym typeface="Avenir Next Regular"/>
                </a:defRPr>
              </a:lvl1pPr>
            </a:lstStyle>
            <a:p>
              <a:pPr/>
              <a:r>
                <a:t>INDUCTIVE METHOD</a:t>
              </a:r>
            </a:p>
          </p:txBody>
        </p:sp>
        <p:sp>
          <p:nvSpPr>
            <p:cNvPr id="540"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541"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542"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544" name="QUESTIONS"/>
          <p:cNvSpPr txBox="1"/>
          <p:nvPr/>
        </p:nvSpPr>
        <p:spPr>
          <a:xfrm>
            <a:off x="4767579" y="8061069"/>
            <a:ext cx="1484884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Regular"/>
                <a:ea typeface="Avenir Next Regular"/>
                <a:cs typeface="Avenir Next Regular"/>
                <a:sym typeface="Avenir Next Regular"/>
              </a:defRPr>
            </a:lvl1pPr>
          </a:lstStyle>
          <a:p>
            <a:pPr/>
            <a:r>
              <a:t>QUESTIONS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556" name="Group"/>
          <p:cNvGrpSpPr/>
          <p:nvPr/>
        </p:nvGrpSpPr>
        <p:grpSpPr>
          <a:xfrm>
            <a:off x="719107" y="410117"/>
            <a:ext cx="12329337" cy="4576659"/>
            <a:chOff x="0" y="0"/>
            <a:chExt cx="12329335" cy="4576658"/>
          </a:xfrm>
        </p:grpSpPr>
        <p:grpSp>
          <p:nvGrpSpPr>
            <p:cNvPr id="549" name="Group"/>
            <p:cNvGrpSpPr/>
            <p:nvPr/>
          </p:nvGrpSpPr>
          <p:grpSpPr>
            <a:xfrm>
              <a:off x="0" y="694719"/>
              <a:ext cx="12329336" cy="3881940"/>
              <a:chOff x="0" y="0"/>
              <a:chExt cx="12329335" cy="3881939"/>
            </a:xfrm>
          </p:grpSpPr>
          <p:sp>
            <p:nvSpPr>
              <p:cNvPr id="546"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47"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48"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550"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551"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552"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553"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554"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555"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557" name="Resources"/>
          <p:cNvSpPr txBox="1"/>
          <p:nvPr/>
        </p:nvSpPr>
        <p:spPr>
          <a:xfrm>
            <a:off x="1209453" y="4932457"/>
            <a:ext cx="9359266" cy="2705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15000">
                <a:solidFill>
                  <a:srgbClr val="FFFFFF"/>
                </a:solidFill>
                <a:latin typeface="Avenir Next Regular"/>
                <a:ea typeface="Avenir Next Regular"/>
                <a:cs typeface="Avenir Next Regular"/>
                <a:sym typeface="Avenir Next Regular"/>
              </a:defRPr>
            </a:lvl1pPr>
          </a:lstStyle>
          <a:p>
            <a:pPr/>
            <a:r>
              <a:t>Resources</a:t>
            </a:r>
          </a:p>
        </p:txBody>
      </p:sp>
      <p:sp>
        <p:nvSpPr>
          <p:cNvPr id="558" name="Slideshow in various formats"/>
          <p:cNvSpPr txBox="1"/>
          <p:nvPr/>
        </p:nvSpPr>
        <p:spPr>
          <a:xfrm>
            <a:off x="3407705" y="718565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Slideshow in various formats</a:t>
            </a:r>
          </a:p>
        </p:txBody>
      </p:sp>
      <p:sp>
        <p:nvSpPr>
          <p:cNvPr id="559" name="Bible passage handout in various formats"/>
          <p:cNvSpPr txBox="1"/>
          <p:nvPr/>
        </p:nvSpPr>
        <p:spPr>
          <a:xfrm>
            <a:off x="3407705" y="8156557"/>
            <a:ext cx="14186806"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Bible passage handout in various formats</a:t>
            </a:r>
          </a:p>
        </p:txBody>
      </p:sp>
      <p:sp>
        <p:nvSpPr>
          <p:cNvPr id="560" name="https://bit.ly/2Sggl2Q"/>
          <p:cNvSpPr txBox="1"/>
          <p:nvPr/>
        </p:nvSpPr>
        <p:spPr>
          <a:xfrm>
            <a:off x="5619749" y="10623607"/>
            <a:ext cx="13144501" cy="175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9500">
                <a:solidFill>
                  <a:srgbClr val="FFFFFF"/>
                </a:solidFill>
                <a:latin typeface="Avenir Next Regular"/>
                <a:ea typeface="Avenir Next Regular"/>
                <a:cs typeface="Avenir Next Regular"/>
                <a:sym typeface="Avenir Next Regular"/>
              </a:defRPr>
            </a:lvl1pPr>
          </a:lstStyle>
          <a:p>
            <a:pPr/>
            <a:r>
              <a:t>https://bit.ly/2Sggl2Q</a:t>
            </a:r>
          </a:p>
        </p:txBody>
      </p:sp>
      <p:sp>
        <p:nvSpPr>
          <p:cNvPr id="561" name="Resources from my other workshop"/>
          <p:cNvSpPr txBox="1"/>
          <p:nvPr/>
        </p:nvSpPr>
        <p:spPr>
          <a:xfrm>
            <a:off x="3407705" y="9127460"/>
            <a:ext cx="13012720"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Resources from my other workshop</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558"/>
                                        </p:tgtEl>
                                        <p:attrNameLst>
                                          <p:attrName>style.visibility</p:attrName>
                                        </p:attrNameLst>
                                      </p:cBhvr>
                                      <p:to>
                                        <p:strVal val="visible"/>
                                      </p:to>
                                    </p:set>
                                    <p:anim calcmode="lin" valueType="num">
                                      <p:cBhvr>
                                        <p:cTn id="7" dur="1000" fill="hold"/>
                                        <p:tgtEl>
                                          <p:spTgt spid="558"/>
                                        </p:tgtEl>
                                        <p:attrNameLst>
                                          <p:attrName>ppt_x</p:attrName>
                                        </p:attrNameLst>
                                      </p:cBhvr>
                                      <p:tavLst>
                                        <p:tav tm="0">
                                          <p:val>
                                            <p:strVal val="0-#ppt_w/2"/>
                                          </p:val>
                                        </p:tav>
                                        <p:tav tm="100000">
                                          <p:val>
                                            <p:strVal val="#ppt_x"/>
                                          </p:val>
                                        </p:tav>
                                      </p:tavLst>
                                    </p:anim>
                                    <p:anim calcmode="lin" valueType="num">
                                      <p:cBhvr>
                                        <p:cTn id="8" dur="1000" fill="hold"/>
                                        <p:tgtEl>
                                          <p:spTgt spid="5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559"/>
                                        </p:tgtEl>
                                        <p:attrNameLst>
                                          <p:attrName>style.visibility</p:attrName>
                                        </p:attrNameLst>
                                      </p:cBhvr>
                                      <p:to>
                                        <p:strVal val="visible"/>
                                      </p:to>
                                    </p:set>
                                    <p:anim calcmode="lin" valueType="num">
                                      <p:cBhvr>
                                        <p:cTn id="13" dur="1000" fill="hold"/>
                                        <p:tgtEl>
                                          <p:spTgt spid="559"/>
                                        </p:tgtEl>
                                        <p:attrNameLst>
                                          <p:attrName>ppt_x</p:attrName>
                                        </p:attrNameLst>
                                      </p:cBhvr>
                                      <p:tavLst>
                                        <p:tav tm="0">
                                          <p:val>
                                            <p:strVal val="0-#ppt_w/2"/>
                                          </p:val>
                                        </p:tav>
                                        <p:tav tm="100000">
                                          <p:val>
                                            <p:strVal val="#ppt_x"/>
                                          </p:val>
                                        </p:tav>
                                      </p:tavLst>
                                    </p:anim>
                                    <p:anim calcmode="lin" valueType="num">
                                      <p:cBhvr>
                                        <p:cTn id="14" dur="1000" fill="hold"/>
                                        <p:tgtEl>
                                          <p:spTgt spid="5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561"/>
                                        </p:tgtEl>
                                        <p:attrNameLst>
                                          <p:attrName>style.visibility</p:attrName>
                                        </p:attrNameLst>
                                      </p:cBhvr>
                                      <p:to>
                                        <p:strVal val="visible"/>
                                      </p:to>
                                    </p:set>
                                    <p:anim calcmode="lin" valueType="num">
                                      <p:cBhvr>
                                        <p:cTn id="19" dur="1000" fill="hold"/>
                                        <p:tgtEl>
                                          <p:spTgt spid="561"/>
                                        </p:tgtEl>
                                        <p:attrNameLst>
                                          <p:attrName>ppt_x</p:attrName>
                                        </p:attrNameLst>
                                      </p:cBhvr>
                                      <p:tavLst>
                                        <p:tav tm="0">
                                          <p:val>
                                            <p:strVal val="0-#ppt_w/2"/>
                                          </p:val>
                                        </p:tav>
                                        <p:tav tm="100000">
                                          <p:val>
                                            <p:strVal val="#ppt_x"/>
                                          </p:val>
                                        </p:tav>
                                      </p:tavLst>
                                    </p:anim>
                                    <p:anim calcmode="lin" valueType="num">
                                      <p:cBhvr>
                                        <p:cTn id="20" dur="1000" fill="hold"/>
                                        <p:tgtEl>
                                          <p:spTgt spid="5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58" grpId="1"/>
      <p:bldP build="whole" bldLvl="1" animBg="1" rev="0" advAuto="0" spid="561" grpId="3"/>
      <p:bldP build="whole" bldLvl="1" animBg="1" rev="0" advAuto="0" spid="559" grpId="2"/>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17" name="Group"/>
          <p:cNvGrpSpPr/>
          <p:nvPr/>
        </p:nvGrpSpPr>
        <p:grpSpPr>
          <a:xfrm>
            <a:off x="694418" y="138533"/>
            <a:ext cx="12329337" cy="4576660"/>
            <a:chOff x="0" y="0"/>
            <a:chExt cx="12329335" cy="4576658"/>
          </a:xfrm>
        </p:grpSpPr>
        <p:grpSp>
          <p:nvGrpSpPr>
            <p:cNvPr id="210" name="Group"/>
            <p:cNvGrpSpPr/>
            <p:nvPr/>
          </p:nvGrpSpPr>
          <p:grpSpPr>
            <a:xfrm>
              <a:off x="0" y="694719"/>
              <a:ext cx="12329336" cy="3881940"/>
              <a:chOff x="0" y="0"/>
              <a:chExt cx="12329335" cy="3881939"/>
            </a:xfrm>
          </p:grpSpPr>
          <p:sp>
            <p:nvSpPr>
              <p:cNvPr id="207"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08"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09"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11"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12"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13"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14"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15"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16"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18"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sp>
        <p:nvSpPr>
          <p:cNvPr id="219" name="An approach to OBSERVING and INTERPRETING the details of a Bible passage for the purpose of  making personal APPLICATION"/>
          <p:cNvSpPr txBox="1"/>
          <p:nvPr/>
        </p:nvSpPr>
        <p:spPr>
          <a:xfrm>
            <a:off x="2116586" y="7148045"/>
            <a:ext cx="20150828" cy="52400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nSpc>
                <a:spcPct val="80000"/>
              </a:lnSpc>
              <a:defRPr b="1" i="1" sz="8700">
                <a:solidFill>
                  <a:srgbClr val="CCCCCC"/>
                </a:solidFill>
                <a:latin typeface="Avenir Next Regular"/>
                <a:ea typeface="Avenir Next Regular"/>
                <a:cs typeface="Avenir Next Regular"/>
                <a:sym typeface="Avenir Next Regular"/>
              </a:defRPr>
            </a:lvl1pPr>
          </a:lstStyle>
          <a:p>
            <a:pPr/>
            <a:r>
              <a:t>An approach to OBSERVING and INTERPRETING the details of a Bible passage for the purpose of  making personal APPLICATION</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33" name="Group"/>
          <p:cNvGrpSpPr/>
          <p:nvPr/>
        </p:nvGrpSpPr>
        <p:grpSpPr>
          <a:xfrm>
            <a:off x="694418" y="138533"/>
            <a:ext cx="12329337" cy="4576660"/>
            <a:chOff x="0" y="0"/>
            <a:chExt cx="12329335" cy="4576658"/>
          </a:xfrm>
        </p:grpSpPr>
        <p:grpSp>
          <p:nvGrpSpPr>
            <p:cNvPr id="226" name="Group"/>
            <p:cNvGrpSpPr/>
            <p:nvPr/>
          </p:nvGrpSpPr>
          <p:grpSpPr>
            <a:xfrm>
              <a:off x="0" y="694719"/>
              <a:ext cx="12329336" cy="3881940"/>
              <a:chOff x="0" y="0"/>
              <a:chExt cx="12329335" cy="3881939"/>
            </a:xfrm>
          </p:grpSpPr>
          <p:sp>
            <p:nvSpPr>
              <p:cNvPr id="223"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24"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25"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27"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28"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29"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30"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31"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32"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34"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sp>
        <p:nvSpPr>
          <p:cNvPr id="235" name="3 Basic Steps:"/>
          <p:cNvSpPr txBox="1"/>
          <p:nvPr/>
        </p:nvSpPr>
        <p:spPr>
          <a:xfrm>
            <a:off x="2536306" y="6382673"/>
            <a:ext cx="7994280"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3 Basic Steps:</a:t>
            </a:r>
          </a:p>
        </p:txBody>
      </p:sp>
      <p:sp>
        <p:nvSpPr>
          <p:cNvPr id="236" name="• Observation"/>
          <p:cNvSpPr txBox="1"/>
          <p:nvPr/>
        </p:nvSpPr>
        <p:spPr>
          <a:xfrm>
            <a:off x="4197277" y="7771798"/>
            <a:ext cx="7994281"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Regular"/>
                <a:ea typeface="Avenir Next Regular"/>
                <a:cs typeface="Avenir Next Regular"/>
                <a:sym typeface="Avenir Next Regular"/>
              </a:defRPr>
            </a:lvl1pPr>
          </a:lstStyle>
          <a:p>
            <a:pPr/>
            <a:r>
              <a:t>• Observation</a:t>
            </a:r>
          </a:p>
        </p:txBody>
      </p:sp>
      <p:sp>
        <p:nvSpPr>
          <p:cNvPr id="237" name="• Interpretation"/>
          <p:cNvSpPr txBox="1"/>
          <p:nvPr/>
        </p:nvSpPr>
        <p:spPr>
          <a:xfrm>
            <a:off x="4197277" y="9216128"/>
            <a:ext cx="9236756"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Regular"/>
                <a:ea typeface="Avenir Next Regular"/>
                <a:cs typeface="Avenir Next Regular"/>
                <a:sym typeface="Avenir Next Regular"/>
              </a:defRPr>
            </a:lvl1pPr>
          </a:lstStyle>
          <a:p>
            <a:pPr/>
            <a:r>
              <a:t>• Interpretation</a:t>
            </a:r>
          </a:p>
        </p:txBody>
      </p:sp>
      <p:sp>
        <p:nvSpPr>
          <p:cNvPr id="238" name="• Application"/>
          <p:cNvSpPr txBox="1"/>
          <p:nvPr/>
        </p:nvSpPr>
        <p:spPr>
          <a:xfrm>
            <a:off x="4197277" y="10660460"/>
            <a:ext cx="7994281"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Regular"/>
                <a:ea typeface="Avenir Next Regular"/>
                <a:cs typeface="Avenir Next Regular"/>
                <a:sym typeface="Avenir Next Regular"/>
              </a:defRPr>
            </a:lvl1pPr>
          </a:lstStyle>
          <a:p>
            <a:pPr/>
            <a:r>
              <a:t>• Application</a:t>
            </a:r>
          </a:p>
        </p:txBody>
      </p:sp>
      <p:sp>
        <p:nvSpPr>
          <p:cNvPr id="239" name="What does it say?"/>
          <p:cNvSpPr txBox="1"/>
          <p:nvPr/>
        </p:nvSpPr>
        <p:spPr>
          <a:xfrm>
            <a:off x="14033642" y="8025798"/>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Regular"/>
                <a:ea typeface="Avenir Next Regular"/>
                <a:cs typeface="Avenir Next Regular"/>
                <a:sym typeface="Avenir Next Regular"/>
              </a:defRPr>
            </a:lvl1pPr>
          </a:lstStyle>
          <a:p>
            <a:pPr/>
            <a:r>
              <a:t>What does it say?</a:t>
            </a:r>
          </a:p>
        </p:txBody>
      </p:sp>
      <p:sp>
        <p:nvSpPr>
          <p:cNvPr id="240" name="What does it mean?"/>
          <p:cNvSpPr txBox="1"/>
          <p:nvPr/>
        </p:nvSpPr>
        <p:spPr>
          <a:xfrm>
            <a:off x="14033642" y="9470128"/>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Regular"/>
                <a:ea typeface="Avenir Next Regular"/>
                <a:cs typeface="Avenir Next Regular"/>
                <a:sym typeface="Avenir Next Regular"/>
              </a:defRPr>
            </a:lvl1pPr>
          </a:lstStyle>
          <a:p>
            <a:pPr/>
            <a:r>
              <a:t>What does it mean?</a:t>
            </a:r>
          </a:p>
        </p:txBody>
      </p:sp>
      <p:sp>
        <p:nvSpPr>
          <p:cNvPr id="241" name="How does it apply?"/>
          <p:cNvSpPr txBox="1"/>
          <p:nvPr/>
        </p:nvSpPr>
        <p:spPr>
          <a:xfrm>
            <a:off x="14033642" y="10914460"/>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Regular"/>
                <a:ea typeface="Avenir Next Regular"/>
                <a:cs typeface="Avenir Next Regular"/>
                <a:sym typeface="Avenir Next Regular"/>
              </a:defRPr>
            </a:lvl1pPr>
          </a:lstStyle>
          <a:p>
            <a:pPr/>
            <a:r>
              <a:t>How does it apply?</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36"/>
                                        </p:tgtEl>
                                        <p:attrNameLst>
                                          <p:attrName>style.visibility</p:attrName>
                                        </p:attrNameLst>
                                      </p:cBhvr>
                                      <p:to>
                                        <p:strVal val="visible"/>
                                      </p:to>
                                    </p:set>
                                    <p:anim calcmode="lin" valueType="num">
                                      <p:cBhvr>
                                        <p:cTn id="7" dur="1000" fill="hold"/>
                                        <p:tgtEl>
                                          <p:spTgt spid="236"/>
                                        </p:tgtEl>
                                        <p:attrNameLst>
                                          <p:attrName>ppt_x</p:attrName>
                                        </p:attrNameLst>
                                      </p:cBhvr>
                                      <p:tavLst>
                                        <p:tav tm="0">
                                          <p:val>
                                            <p:strVal val="0-#ppt_w/2"/>
                                          </p:val>
                                        </p:tav>
                                        <p:tav tm="100000">
                                          <p:val>
                                            <p:strVal val="#ppt_x"/>
                                          </p:val>
                                        </p:tav>
                                      </p:tavLst>
                                    </p:anim>
                                    <p:anim calcmode="lin" valueType="num">
                                      <p:cBhvr>
                                        <p:cTn id="8" dur="1000" fill="hold"/>
                                        <p:tgtEl>
                                          <p:spTgt spid="2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37"/>
                                        </p:tgtEl>
                                        <p:attrNameLst>
                                          <p:attrName>style.visibility</p:attrName>
                                        </p:attrNameLst>
                                      </p:cBhvr>
                                      <p:to>
                                        <p:strVal val="visible"/>
                                      </p:to>
                                    </p:set>
                                    <p:anim calcmode="lin" valueType="num">
                                      <p:cBhvr>
                                        <p:cTn id="13" dur="1000" fill="hold"/>
                                        <p:tgtEl>
                                          <p:spTgt spid="237"/>
                                        </p:tgtEl>
                                        <p:attrNameLst>
                                          <p:attrName>ppt_x</p:attrName>
                                        </p:attrNameLst>
                                      </p:cBhvr>
                                      <p:tavLst>
                                        <p:tav tm="0">
                                          <p:val>
                                            <p:strVal val="0-#ppt_w/2"/>
                                          </p:val>
                                        </p:tav>
                                        <p:tav tm="100000">
                                          <p:val>
                                            <p:strVal val="#ppt_x"/>
                                          </p:val>
                                        </p:tav>
                                      </p:tavLst>
                                    </p:anim>
                                    <p:anim calcmode="lin" valueType="num">
                                      <p:cBhvr>
                                        <p:cTn id="14" dur="1000" fill="hold"/>
                                        <p:tgtEl>
                                          <p:spTgt spid="2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38"/>
                                        </p:tgtEl>
                                        <p:attrNameLst>
                                          <p:attrName>style.visibility</p:attrName>
                                        </p:attrNameLst>
                                      </p:cBhvr>
                                      <p:to>
                                        <p:strVal val="visible"/>
                                      </p:to>
                                    </p:set>
                                    <p:anim calcmode="lin" valueType="num">
                                      <p:cBhvr>
                                        <p:cTn id="19" dur="1000" fill="hold"/>
                                        <p:tgtEl>
                                          <p:spTgt spid="238"/>
                                        </p:tgtEl>
                                        <p:attrNameLst>
                                          <p:attrName>ppt_x</p:attrName>
                                        </p:attrNameLst>
                                      </p:cBhvr>
                                      <p:tavLst>
                                        <p:tav tm="0">
                                          <p:val>
                                            <p:strVal val="0-#ppt_w/2"/>
                                          </p:val>
                                        </p:tav>
                                        <p:tav tm="100000">
                                          <p:val>
                                            <p:strVal val="#ppt_x"/>
                                          </p:val>
                                        </p:tav>
                                      </p:tavLst>
                                    </p:anim>
                                    <p:anim calcmode="lin" valueType="num">
                                      <p:cBhvr>
                                        <p:cTn id="20" dur="1000" fill="hold"/>
                                        <p:tgtEl>
                                          <p:spTgt spid="23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2" presetID="2" grpId="4" fill="hold">
                                  <p:stCondLst>
                                    <p:cond delay="0"/>
                                  </p:stCondLst>
                                  <p:iterate type="el" backwards="0">
                                    <p:tmAbs val="0"/>
                                  </p:iterate>
                                  <p:childTnLst>
                                    <p:set>
                                      <p:cBhvr>
                                        <p:cTn id="24" fill="hold"/>
                                        <p:tgtEl>
                                          <p:spTgt spid="239"/>
                                        </p:tgtEl>
                                        <p:attrNameLst>
                                          <p:attrName>style.visibility</p:attrName>
                                        </p:attrNameLst>
                                      </p:cBhvr>
                                      <p:to>
                                        <p:strVal val="visible"/>
                                      </p:to>
                                    </p:set>
                                    <p:anim calcmode="lin" valueType="num">
                                      <p:cBhvr>
                                        <p:cTn id="25" dur="1000" fill="hold"/>
                                        <p:tgtEl>
                                          <p:spTgt spid="239"/>
                                        </p:tgtEl>
                                        <p:attrNameLst>
                                          <p:attrName>ppt_x</p:attrName>
                                        </p:attrNameLst>
                                      </p:cBhvr>
                                      <p:tavLst>
                                        <p:tav tm="0">
                                          <p:val>
                                            <p:strVal val="1+#ppt_w/2"/>
                                          </p:val>
                                        </p:tav>
                                        <p:tav tm="100000">
                                          <p:val>
                                            <p:strVal val="#ppt_x"/>
                                          </p:val>
                                        </p:tav>
                                      </p:tavLst>
                                    </p:anim>
                                    <p:anim calcmode="lin" valueType="num">
                                      <p:cBhvr>
                                        <p:cTn id="26" dur="1000" fill="hold"/>
                                        <p:tgtEl>
                                          <p:spTgt spid="23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2" presetID="2" grpId="5" fill="hold">
                                  <p:stCondLst>
                                    <p:cond delay="0"/>
                                  </p:stCondLst>
                                  <p:iterate type="el" backwards="0">
                                    <p:tmAbs val="0"/>
                                  </p:iterate>
                                  <p:childTnLst>
                                    <p:set>
                                      <p:cBhvr>
                                        <p:cTn id="30" fill="hold"/>
                                        <p:tgtEl>
                                          <p:spTgt spid="240"/>
                                        </p:tgtEl>
                                        <p:attrNameLst>
                                          <p:attrName>style.visibility</p:attrName>
                                        </p:attrNameLst>
                                      </p:cBhvr>
                                      <p:to>
                                        <p:strVal val="visible"/>
                                      </p:to>
                                    </p:set>
                                    <p:anim calcmode="lin" valueType="num">
                                      <p:cBhvr>
                                        <p:cTn id="31" dur="1000" fill="hold"/>
                                        <p:tgtEl>
                                          <p:spTgt spid="240"/>
                                        </p:tgtEl>
                                        <p:attrNameLst>
                                          <p:attrName>ppt_x</p:attrName>
                                        </p:attrNameLst>
                                      </p:cBhvr>
                                      <p:tavLst>
                                        <p:tav tm="0">
                                          <p:val>
                                            <p:strVal val="1+#ppt_w/2"/>
                                          </p:val>
                                        </p:tav>
                                        <p:tav tm="100000">
                                          <p:val>
                                            <p:strVal val="#ppt_x"/>
                                          </p:val>
                                        </p:tav>
                                      </p:tavLst>
                                    </p:anim>
                                    <p:anim calcmode="lin" valueType="num">
                                      <p:cBhvr>
                                        <p:cTn id="32" dur="1000" fill="hold"/>
                                        <p:tgtEl>
                                          <p:spTgt spid="24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2" presetID="2" grpId="6" fill="hold">
                                  <p:stCondLst>
                                    <p:cond delay="0"/>
                                  </p:stCondLst>
                                  <p:iterate type="el" backwards="0">
                                    <p:tmAbs val="0"/>
                                  </p:iterate>
                                  <p:childTnLst>
                                    <p:set>
                                      <p:cBhvr>
                                        <p:cTn id="36" fill="hold"/>
                                        <p:tgtEl>
                                          <p:spTgt spid="241"/>
                                        </p:tgtEl>
                                        <p:attrNameLst>
                                          <p:attrName>style.visibility</p:attrName>
                                        </p:attrNameLst>
                                      </p:cBhvr>
                                      <p:to>
                                        <p:strVal val="visible"/>
                                      </p:to>
                                    </p:set>
                                    <p:anim calcmode="lin" valueType="num">
                                      <p:cBhvr>
                                        <p:cTn id="37" dur="1000" fill="hold"/>
                                        <p:tgtEl>
                                          <p:spTgt spid="241"/>
                                        </p:tgtEl>
                                        <p:attrNameLst>
                                          <p:attrName>ppt_x</p:attrName>
                                        </p:attrNameLst>
                                      </p:cBhvr>
                                      <p:tavLst>
                                        <p:tav tm="0">
                                          <p:val>
                                            <p:strVal val="1+#ppt_w/2"/>
                                          </p:val>
                                        </p:tav>
                                        <p:tav tm="100000">
                                          <p:val>
                                            <p:strVal val="#ppt_x"/>
                                          </p:val>
                                        </p:tav>
                                      </p:tavLst>
                                    </p:anim>
                                    <p:anim calcmode="lin" valueType="num">
                                      <p:cBhvr>
                                        <p:cTn id="38" dur="1000" fill="hold"/>
                                        <p:tgtEl>
                                          <p:spTgt spid="2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9" grpId="4"/>
      <p:bldP build="whole" bldLvl="1" animBg="1" rev="0" advAuto="0" spid="240" grpId="5"/>
      <p:bldP build="whole" bldLvl="1" animBg="1" rev="0" advAuto="0" spid="236" grpId="1"/>
      <p:bldP build="whole" bldLvl="1" animBg="1" rev="0" advAuto="0" spid="238" grpId="3"/>
      <p:bldP build="whole" bldLvl="1" animBg="1" rev="0" advAuto="0" spid="241" grpId="6"/>
      <p:bldP build="whole" bldLvl="1" animBg="1" rev="0" advAuto="0" spid="237"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55" name="Group"/>
          <p:cNvGrpSpPr/>
          <p:nvPr/>
        </p:nvGrpSpPr>
        <p:grpSpPr>
          <a:xfrm>
            <a:off x="694418" y="138533"/>
            <a:ext cx="12329337" cy="4576660"/>
            <a:chOff x="0" y="0"/>
            <a:chExt cx="12329335" cy="4576658"/>
          </a:xfrm>
        </p:grpSpPr>
        <p:grpSp>
          <p:nvGrpSpPr>
            <p:cNvPr id="248" name="Group"/>
            <p:cNvGrpSpPr/>
            <p:nvPr/>
          </p:nvGrpSpPr>
          <p:grpSpPr>
            <a:xfrm>
              <a:off x="0" y="694719"/>
              <a:ext cx="12329336" cy="3881940"/>
              <a:chOff x="0" y="0"/>
              <a:chExt cx="12329335" cy="3881939"/>
            </a:xfrm>
          </p:grpSpPr>
          <p:sp>
            <p:nvSpPr>
              <p:cNvPr id="245"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46"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47"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49"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50"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51"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52"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53"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54"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56"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sp>
        <p:nvSpPr>
          <p:cNvPr id="257" name="1 Corinthians 2:13–14  These things we also speak, not in words which man’s wisdom teaches but which the Holy Spirit teaches, comparing spiritual things with spiritual. 14 But the natural man does not receive the things of the Spirit of God, for they are"/>
          <p:cNvSpPr txBox="1"/>
          <p:nvPr/>
        </p:nvSpPr>
        <p:spPr>
          <a:xfrm>
            <a:off x="899534" y="7549242"/>
            <a:ext cx="12685983" cy="612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4000">
                <a:solidFill>
                  <a:srgbClr val="FFFFFF"/>
                </a:solidFill>
              </a:defRPr>
            </a:pPr>
            <a:r>
              <a:rPr b="1">
                <a:latin typeface="Avenir Next Regular"/>
                <a:ea typeface="Avenir Next Regular"/>
                <a:cs typeface="Avenir Next Regular"/>
                <a:sym typeface="Avenir Next Regular"/>
              </a:rPr>
              <a:t>1 Corinthians 2:13–14 </a:t>
            </a:r>
            <a:r>
              <a:t> These things we also speak, not in words which man’s wisdom teaches but which </a:t>
            </a:r>
            <a:r>
              <a:rPr u="sng"/>
              <a:t>the Holy Spirit teaches</a:t>
            </a:r>
            <a:r>
              <a:t>, comparing spiritual things with spiritual. 14 But the natural man does not receive the things of the Spirit of God, for they are foolishness to him; nor can he know them, because they are </a:t>
            </a:r>
            <a:r>
              <a:rPr u="sng"/>
              <a:t>spiritually discerned.</a:t>
            </a:r>
          </a:p>
        </p:txBody>
      </p:sp>
      <p:sp>
        <p:nvSpPr>
          <p:cNvPr id="258" name="SPIRITUAL"/>
          <p:cNvSpPr txBox="1"/>
          <p:nvPr/>
        </p:nvSpPr>
        <p:spPr>
          <a:xfrm>
            <a:off x="935300" y="6286500"/>
            <a:ext cx="3989833"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SPIRITUAL</a:t>
            </a:r>
          </a:p>
        </p:txBody>
      </p:sp>
      <p:sp>
        <p:nvSpPr>
          <p:cNvPr id="259" name="2 Timothy 2:15 Be diligent to present yourself approved to God, a worker who does not need to be ashamed, rightly dividing the word of truth."/>
          <p:cNvSpPr txBox="1"/>
          <p:nvPr/>
        </p:nvSpPr>
        <p:spPr>
          <a:xfrm>
            <a:off x="15246182" y="7549242"/>
            <a:ext cx="8197978" cy="429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spcBef>
                <a:spcPts val="0"/>
              </a:spcBef>
              <a:defRPr sz="4000">
                <a:solidFill>
                  <a:srgbClr val="FFFFFF"/>
                </a:solidFill>
              </a:defRPr>
            </a:pPr>
            <a:r>
              <a:rPr b="1">
                <a:latin typeface="Avenir Next Regular"/>
                <a:ea typeface="Avenir Next Regular"/>
                <a:cs typeface="Avenir Next Regular"/>
                <a:sym typeface="Avenir Next Regular"/>
              </a:rPr>
              <a:t>2 Timothy 2:15</a:t>
            </a:r>
            <a:r>
              <a:t> </a:t>
            </a:r>
            <a:r>
              <a:rPr u="sng"/>
              <a:t>Be diligent </a:t>
            </a:r>
            <a:r>
              <a:t>to present yourself approved to God, a worker who does not need to be ashamed, </a:t>
            </a:r>
            <a:r>
              <a:rPr u="sng"/>
              <a:t>rightly dividing</a:t>
            </a:r>
            <a:r>
              <a:t> the word of truth.</a:t>
            </a:r>
          </a:p>
        </p:txBody>
      </p:sp>
      <p:sp>
        <p:nvSpPr>
          <p:cNvPr id="260" name="STUDIOUS"/>
          <p:cNvSpPr txBox="1"/>
          <p:nvPr/>
        </p:nvSpPr>
        <p:spPr>
          <a:xfrm>
            <a:off x="15139344" y="6286500"/>
            <a:ext cx="4053079"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STUDIOUS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58"/>
                                        </p:tgtEl>
                                        <p:attrNameLst>
                                          <p:attrName>style.visibility</p:attrName>
                                        </p:attrNameLst>
                                      </p:cBhvr>
                                      <p:to>
                                        <p:strVal val="visible"/>
                                      </p:to>
                                    </p:set>
                                    <p:anim calcmode="lin" valueType="num">
                                      <p:cBhvr>
                                        <p:cTn id="7" dur="1000" fill="hold"/>
                                        <p:tgtEl>
                                          <p:spTgt spid="258"/>
                                        </p:tgtEl>
                                        <p:attrNameLst>
                                          <p:attrName>ppt_x</p:attrName>
                                        </p:attrNameLst>
                                      </p:cBhvr>
                                      <p:tavLst>
                                        <p:tav tm="0">
                                          <p:val>
                                            <p:strVal val="0-#ppt_w/2"/>
                                          </p:val>
                                        </p:tav>
                                        <p:tav tm="100000">
                                          <p:val>
                                            <p:strVal val="#ppt_x"/>
                                          </p:val>
                                        </p:tav>
                                      </p:tavLst>
                                    </p:anim>
                                    <p:anim calcmode="lin" valueType="num">
                                      <p:cBhvr>
                                        <p:cTn id="8" dur="1000" fill="hold"/>
                                        <p:tgtEl>
                                          <p:spTgt spid="2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2" presetID="2" grpId="2" fill="hold">
                                  <p:stCondLst>
                                    <p:cond delay="0"/>
                                  </p:stCondLst>
                                  <p:iterate type="el" backwards="0">
                                    <p:tmAbs val="0"/>
                                  </p:iterate>
                                  <p:childTnLst>
                                    <p:set>
                                      <p:cBhvr>
                                        <p:cTn id="12" fill="hold"/>
                                        <p:tgtEl>
                                          <p:spTgt spid="260"/>
                                        </p:tgtEl>
                                        <p:attrNameLst>
                                          <p:attrName>style.visibility</p:attrName>
                                        </p:attrNameLst>
                                      </p:cBhvr>
                                      <p:to>
                                        <p:strVal val="visible"/>
                                      </p:to>
                                    </p:set>
                                    <p:anim calcmode="lin" valueType="num">
                                      <p:cBhvr>
                                        <p:cTn id="13" dur="1000" fill="hold"/>
                                        <p:tgtEl>
                                          <p:spTgt spid="260"/>
                                        </p:tgtEl>
                                        <p:attrNameLst>
                                          <p:attrName>ppt_x</p:attrName>
                                        </p:attrNameLst>
                                      </p:cBhvr>
                                      <p:tavLst>
                                        <p:tav tm="0">
                                          <p:val>
                                            <p:strVal val="1+#ppt_w/2"/>
                                          </p:val>
                                        </p:tav>
                                        <p:tav tm="100000">
                                          <p:val>
                                            <p:strVal val="#ppt_x"/>
                                          </p:val>
                                        </p:tav>
                                      </p:tavLst>
                                    </p:anim>
                                    <p:anim calcmode="lin" valueType="num">
                                      <p:cBhvr>
                                        <p:cTn id="14" dur="1000" fill="hold"/>
                                        <p:tgtEl>
                                          <p:spTgt spid="26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57"/>
                                        </p:tgtEl>
                                        <p:attrNameLst>
                                          <p:attrName>style.visibility</p:attrName>
                                        </p:attrNameLst>
                                      </p:cBhvr>
                                      <p:to>
                                        <p:strVal val="visible"/>
                                      </p:to>
                                    </p:set>
                                    <p:anim calcmode="lin" valueType="num">
                                      <p:cBhvr>
                                        <p:cTn id="19" dur="1000" fill="hold"/>
                                        <p:tgtEl>
                                          <p:spTgt spid="257"/>
                                        </p:tgtEl>
                                        <p:attrNameLst>
                                          <p:attrName>ppt_x</p:attrName>
                                        </p:attrNameLst>
                                      </p:cBhvr>
                                      <p:tavLst>
                                        <p:tav tm="0">
                                          <p:val>
                                            <p:strVal val="0-#ppt_w/2"/>
                                          </p:val>
                                        </p:tav>
                                        <p:tav tm="100000">
                                          <p:val>
                                            <p:strVal val="#ppt_x"/>
                                          </p:val>
                                        </p:tav>
                                      </p:tavLst>
                                    </p:anim>
                                    <p:anim calcmode="lin" valueType="num">
                                      <p:cBhvr>
                                        <p:cTn id="20" dur="1000" fill="hold"/>
                                        <p:tgtEl>
                                          <p:spTgt spid="25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2" presetID="2" grpId="4" fill="hold">
                                  <p:stCondLst>
                                    <p:cond delay="0"/>
                                  </p:stCondLst>
                                  <p:iterate type="el" backwards="0">
                                    <p:tmAbs val="0"/>
                                  </p:iterate>
                                  <p:childTnLst>
                                    <p:set>
                                      <p:cBhvr>
                                        <p:cTn id="24" fill="hold"/>
                                        <p:tgtEl>
                                          <p:spTgt spid="259"/>
                                        </p:tgtEl>
                                        <p:attrNameLst>
                                          <p:attrName>style.visibility</p:attrName>
                                        </p:attrNameLst>
                                      </p:cBhvr>
                                      <p:to>
                                        <p:strVal val="visible"/>
                                      </p:to>
                                    </p:set>
                                    <p:anim calcmode="lin" valueType="num">
                                      <p:cBhvr>
                                        <p:cTn id="25" dur="1000" fill="hold"/>
                                        <p:tgtEl>
                                          <p:spTgt spid="259"/>
                                        </p:tgtEl>
                                        <p:attrNameLst>
                                          <p:attrName>ppt_x</p:attrName>
                                        </p:attrNameLst>
                                      </p:cBhvr>
                                      <p:tavLst>
                                        <p:tav tm="0">
                                          <p:val>
                                            <p:strVal val="1+#ppt_w/2"/>
                                          </p:val>
                                        </p:tav>
                                        <p:tav tm="100000">
                                          <p:val>
                                            <p:strVal val="#ppt_x"/>
                                          </p:val>
                                        </p:tav>
                                      </p:tavLst>
                                    </p:anim>
                                    <p:anim calcmode="lin" valueType="num">
                                      <p:cBhvr>
                                        <p:cTn id="26" dur="1000" fill="hold"/>
                                        <p:tgtEl>
                                          <p:spTgt spid="2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9" grpId="4"/>
      <p:bldP build="whole" bldLvl="1" animBg="1" rev="0" advAuto="0" spid="257" grpId="3"/>
      <p:bldP build="whole" bldLvl="1" animBg="1" rev="0" advAuto="0" spid="260" grpId="2"/>
      <p:bldP build="whole" bldLvl="1" animBg="1" rev="0" advAuto="0" spid="258"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74" name="Group"/>
          <p:cNvGrpSpPr/>
          <p:nvPr/>
        </p:nvGrpSpPr>
        <p:grpSpPr>
          <a:xfrm>
            <a:off x="694418" y="138533"/>
            <a:ext cx="12329337" cy="4576660"/>
            <a:chOff x="0" y="0"/>
            <a:chExt cx="12329335" cy="4576658"/>
          </a:xfrm>
        </p:grpSpPr>
        <p:grpSp>
          <p:nvGrpSpPr>
            <p:cNvPr id="267" name="Group"/>
            <p:cNvGrpSpPr/>
            <p:nvPr/>
          </p:nvGrpSpPr>
          <p:grpSpPr>
            <a:xfrm>
              <a:off x="0" y="694719"/>
              <a:ext cx="12329336" cy="3881940"/>
              <a:chOff x="0" y="0"/>
              <a:chExt cx="12329335" cy="3881939"/>
            </a:xfrm>
          </p:grpSpPr>
          <p:sp>
            <p:nvSpPr>
              <p:cNvPr id="264"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65"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66"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68"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69"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70"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71"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72"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73"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75" name="We can use this method for personal Bible study and for leading a class."/>
          <p:cNvSpPr txBox="1"/>
          <p:nvPr/>
        </p:nvSpPr>
        <p:spPr>
          <a:xfrm>
            <a:off x="3934663" y="6276146"/>
            <a:ext cx="16514674" cy="4625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nSpc>
                <a:spcPct val="80000"/>
              </a:lnSpc>
              <a:defRPr b="1" i="1" sz="10000">
                <a:solidFill>
                  <a:srgbClr val="FFFFFF"/>
                </a:solidFill>
                <a:latin typeface="Avenir Next Regular"/>
                <a:ea typeface="Avenir Next Regular"/>
                <a:cs typeface="Avenir Next Regular"/>
                <a:sym typeface="Avenir Next Regular"/>
              </a:defRPr>
            </a:lvl1pPr>
          </a:lstStyle>
          <a:p>
            <a:pPr/>
            <a:r>
              <a:t>We can use this method for personal Bible study and for leading a class.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87" name="Group"/>
          <p:cNvGrpSpPr/>
          <p:nvPr/>
        </p:nvGrpSpPr>
        <p:grpSpPr>
          <a:xfrm>
            <a:off x="694418" y="138533"/>
            <a:ext cx="12329337" cy="4576660"/>
            <a:chOff x="0" y="0"/>
            <a:chExt cx="12329335" cy="4576658"/>
          </a:xfrm>
        </p:grpSpPr>
        <p:grpSp>
          <p:nvGrpSpPr>
            <p:cNvPr id="280" name="Group"/>
            <p:cNvGrpSpPr/>
            <p:nvPr/>
          </p:nvGrpSpPr>
          <p:grpSpPr>
            <a:xfrm>
              <a:off x="0" y="694719"/>
              <a:ext cx="12329336" cy="3881940"/>
              <a:chOff x="0" y="0"/>
              <a:chExt cx="12329335" cy="3881939"/>
            </a:xfrm>
          </p:grpSpPr>
          <p:sp>
            <p:nvSpPr>
              <p:cNvPr id="277"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78"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79"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81"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82"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83"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84"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85"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86"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grpSp>
        <p:nvGrpSpPr>
          <p:cNvPr id="290" name="Group"/>
          <p:cNvGrpSpPr/>
          <p:nvPr/>
        </p:nvGrpSpPr>
        <p:grpSpPr>
          <a:xfrm>
            <a:off x="2332728" y="5568042"/>
            <a:ext cx="8630901" cy="6891294"/>
            <a:chOff x="0" y="0"/>
            <a:chExt cx="8630899" cy="6891292"/>
          </a:xfrm>
        </p:grpSpPr>
        <p:pic>
          <p:nvPicPr>
            <p:cNvPr id="288" name="teaching to fish 2.jpg" descr="teaching to fish 2.jpg"/>
            <p:cNvPicPr>
              <a:picLocks noChangeAspect="1"/>
            </p:cNvPicPr>
            <p:nvPr/>
          </p:nvPicPr>
          <p:blipFill>
            <a:blip r:embed="rId3">
              <a:extLst/>
            </a:blip>
            <a:stretch>
              <a:fillRect/>
            </a:stretch>
          </p:blipFill>
          <p:spPr>
            <a:xfrm>
              <a:off x="81585" y="1196784"/>
              <a:ext cx="8549315" cy="5694509"/>
            </a:xfrm>
            <a:prstGeom prst="rect">
              <a:avLst/>
            </a:prstGeom>
            <a:ln w="12700" cap="flat">
              <a:noFill/>
              <a:miter lim="400000"/>
            </a:ln>
            <a:effectLst/>
          </p:spPr>
        </p:pic>
        <p:sp>
          <p:nvSpPr>
            <p:cNvPr id="289" name="TEACHING TO FISH"/>
            <p:cNvSpPr txBox="1"/>
            <p:nvPr/>
          </p:nvSpPr>
          <p:spPr>
            <a:xfrm>
              <a:off x="0" y="0"/>
              <a:ext cx="7248906" cy="1143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TEACHING TO FISH</a:t>
              </a:r>
            </a:p>
          </p:txBody>
        </p:sp>
      </p:grpSp>
      <p:grpSp>
        <p:nvGrpSpPr>
          <p:cNvPr id="293" name="Group"/>
          <p:cNvGrpSpPr/>
          <p:nvPr/>
        </p:nvGrpSpPr>
        <p:grpSpPr>
          <a:xfrm>
            <a:off x="13541421" y="5568042"/>
            <a:ext cx="8509851" cy="6891294"/>
            <a:chOff x="0" y="0"/>
            <a:chExt cx="8509850" cy="6891292"/>
          </a:xfrm>
        </p:grpSpPr>
        <p:pic>
          <p:nvPicPr>
            <p:cNvPr id="291" name="fish on a plate.jpg" descr="fish on a plate.jpg"/>
            <p:cNvPicPr>
              <a:picLocks noChangeAspect="1"/>
            </p:cNvPicPr>
            <p:nvPr/>
          </p:nvPicPr>
          <p:blipFill>
            <a:blip r:embed="rId4">
              <a:extLst/>
            </a:blip>
            <a:stretch>
              <a:fillRect/>
            </a:stretch>
          </p:blipFill>
          <p:spPr>
            <a:xfrm>
              <a:off x="0" y="1196784"/>
              <a:ext cx="8509851" cy="5694509"/>
            </a:xfrm>
            <a:prstGeom prst="rect">
              <a:avLst/>
            </a:prstGeom>
            <a:ln w="12700" cap="flat">
              <a:noFill/>
              <a:miter lim="400000"/>
            </a:ln>
            <a:effectLst/>
          </p:spPr>
        </p:pic>
        <p:sp>
          <p:nvSpPr>
            <p:cNvPr id="292" name="GIVING A FISH"/>
            <p:cNvSpPr txBox="1"/>
            <p:nvPr/>
          </p:nvSpPr>
          <p:spPr>
            <a:xfrm>
              <a:off x="25364" y="0"/>
              <a:ext cx="5515357" cy="1143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GIVING A FISH</a:t>
              </a:r>
            </a:p>
          </p:txBody>
        </p:sp>
      </p:grpSp>
      <p:sp>
        <p:nvSpPr>
          <p:cNvPr id="294" name="And"/>
          <p:cNvSpPr txBox="1"/>
          <p:nvPr/>
        </p:nvSpPr>
        <p:spPr>
          <a:xfrm rot="21000000">
            <a:off x="10301670" y="5390243"/>
            <a:ext cx="2545081" cy="1498600"/>
          </a:xfrm>
          <a:prstGeom prst="rect">
            <a:avLst/>
          </a:prstGeom>
          <a:ln w="12700">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1000">
                <a:solidFill>
                  <a:srgbClr val="90CCF0"/>
                </a:solidFill>
                <a:latin typeface="Brush Script Std Medium"/>
                <a:ea typeface="Brush Script Std Medium"/>
                <a:cs typeface="Brush Script Std Medium"/>
                <a:sym typeface="Brush Script Std Medium"/>
              </a:defRPr>
            </a:lvl1pPr>
          </a:lstStyle>
          <a:p>
            <a:pPr/>
            <a:r>
              <a:t>And</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90"/>
                                        </p:tgtEl>
                                        <p:attrNameLst>
                                          <p:attrName>style.visibility</p:attrName>
                                        </p:attrNameLst>
                                      </p:cBhvr>
                                      <p:to>
                                        <p:strVal val="visible"/>
                                      </p:to>
                                    </p:set>
                                    <p:anim calcmode="lin" valueType="num">
                                      <p:cBhvr>
                                        <p:cTn id="7" dur="1000" fill="hold"/>
                                        <p:tgtEl>
                                          <p:spTgt spid="290"/>
                                        </p:tgtEl>
                                        <p:attrNameLst>
                                          <p:attrName>ppt_x</p:attrName>
                                        </p:attrNameLst>
                                      </p:cBhvr>
                                      <p:tavLst>
                                        <p:tav tm="0">
                                          <p:val>
                                            <p:strVal val="0-#ppt_w/2"/>
                                          </p:val>
                                        </p:tav>
                                        <p:tav tm="100000">
                                          <p:val>
                                            <p:strVal val="#ppt_x"/>
                                          </p:val>
                                        </p:tav>
                                      </p:tavLst>
                                    </p:anim>
                                    <p:anim calcmode="lin" valueType="num">
                                      <p:cBhvr>
                                        <p:cTn id="8" dur="1000" fill="hold"/>
                                        <p:tgtEl>
                                          <p:spTgt spid="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294"/>
                                        </p:tgtEl>
                                        <p:attrNameLst>
                                          <p:attrName>style.visibility</p:attrName>
                                        </p:attrNameLst>
                                      </p:cBhvr>
                                      <p:to>
                                        <p:strVal val="visible"/>
                                      </p:to>
                                    </p:set>
                                    <p:anim calcmode="lin" valueType="num">
                                      <p:cBhvr>
                                        <p:cTn id="13" dur="1000" fill="hold"/>
                                        <p:tgtEl>
                                          <p:spTgt spid="294"/>
                                        </p:tgtEl>
                                        <p:attrNameLst>
                                          <p:attrName>ppt_x</p:attrName>
                                        </p:attrNameLst>
                                      </p:cBhvr>
                                      <p:tavLst>
                                        <p:tav tm="0">
                                          <p:val>
                                            <p:strVal val="#ppt_x"/>
                                          </p:val>
                                        </p:tav>
                                        <p:tav tm="100000">
                                          <p:val>
                                            <p:strVal val="#ppt_x"/>
                                          </p:val>
                                        </p:tav>
                                      </p:tavLst>
                                    </p:anim>
                                    <p:anim calcmode="lin" valueType="num">
                                      <p:cBhvr>
                                        <p:cTn id="14" dur="1000" fill="hold"/>
                                        <p:tgtEl>
                                          <p:spTgt spid="29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2" presetID="2" grpId="3" fill="hold">
                                  <p:stCondLst>
                                    <p:cond delay="0"/>
                                  </p:stCondLst>
                                  <p:iterate type="el" backwards="0">
                                    <p:tmAbs val="0"/>
                                  </p:iterate>
                                  <p:childTnLst>
                                    <p:set>
                                      <p:cBhvr>
                                        <p:cTn id="18" fill="hold"/>
                                        <p:tgtEl>
                                          <p:spTgt spid="293"/>
                                        </p:tgtEl>
                                        <p:attrNameLst>
                                          <p:attrName>style.visibility</p:attrName>
                                        </p:attrNameLst>
                                      </p:cBhvr>
                                      <p:to>
                                        <p:strVal val="visible"/>
                                      </p:to>
                                    </p:set>
                                    <p:anim calcmode="lin" valueType="num">
                                      <p:cBhvr>
                                        <p:cTn id="19" dur="1000" fill="hold"/>
                                        <p:tgtEl>
                                          <p:spTgt spid="293"/>
                                        </p:tgtEl>
                                        <p:attrNameLst>
                                          <p:attrName>ppt_x</p:attrName>
                                        </p:attrNameLst>
                                      </p:cBhvr>
                                      <p:tavLst>
                                        <p:tav tm="0">
                                          <p:val>
                                            <p:strVal val="1+#ppt_w/2"/>
                                          </p:val>
                                        </p:tav>
                                        <p:tav tm="100000">
                                          <p:val>
                                            <p:strVal val="#ppt_x"/>
                                          </p:val>
                                        </p:tav>
                                      </p:tavLst>
                                    </p:anim>
                                    <p:anim calcmode="lin" valueType="num">
                                      <p:cBhvr>
                                        <p:cTn id="20" dur="1000" fill="hold"/>
                                        <p:tgtEl>
                                          <p:spTgt spid="2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4" grpId="2"/>
      <p:bldP build="whole" bldLvl="1" animBg="1" rev="0" advAuto="0" spid="293" grpId="3"/>
      <p:bldP build="whole" bldLvl="1" animBg="1" rev="0" advAuto="0" spid="290"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298" name="Template that you can download:"/>
          <p:cNvSpPr txBox="1"/>
          <p:nvPr/>
        </p:nvSpPr>
        <p:spPr>
          <a:xfrm>
            <a:off x="1700892" y="5864195"/>
            <a:ext cx="11432763"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Template that you can download:</a:t>
            </a:r>
          </a:p>
        </p:txBody>
      </p:sp>
      <p:sp>
        <p:nvSpPr>
          <p:cNvPr id="299" name="I prepare a handout that has the passage that I plan to cover."/>
          <p:cNvSpPr txBox="1"/>
          <p:nvPr/>
        </p:nvSpPr>
        <p:spPr>
          <a:xfrm>
            <a:off x="1158768" y="802865"/>
            <a:ext cx="12072602" cy="3700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I prepare a handout that has the passage that I plan to cover.</a:t>
            </a:r>
          </a:p>
        </p:txBody>
      </p:sp>
      <p:sp>
        <p:nvSpPr>
          <p:cNvPr id="300" name="https://bit.ly/2GDIPlF"/>
          <p:cNvSpPr txBox="1"/>
          <p:nvPr/>
        </p:nvSpPr>
        <p:spPr>
          <a:xfrm>
            <a:off x="2162220" y="7997000"/>
            <a:ext cx="10510107"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7500">
                <a:solidFill>
                  <a:srgbClr val="90CCF0"/>
                </a:solidFill>
                <a:latin typeface="Avenir Next Regular"/>
                <a:ea typeface="Avenir Next Regular"/>
                <a:cs typeface="Avenir Next Regular"/>
                <a:sym typeface="Avenir Next Regular"/>
              </a:defRPr>
            </a:lvl1pPr>
          </a:lstStyle>
          <a:p>
            <a:pPr/>
            <a:r>
              <a:t>https://bit.ly/2GDIPlF</a:t>
            </a:r>
          </a:p>
        </p:txBody>
      </p:sp>
      <p:pic>
        <p:nvPicPr>
          <p:cNvPr id="301" name="Matthew 14.13-21 Whole page.png" descr="Matthew 14.13-21 Whole page.png"/>
          <p:cNvPicPr>
            <a:picLocks noChangeAspect="1"/>
          </p:cNvPicPr>
          <p:nvPr/>
        </p:nvPicPr>
        <p:blipFill>
          <a:blip r:embed="rId2">
            <a:extLst/>
          </a:blip>
          <a:stretch>
            <a:fillRect/>
          </a:stretch>
        </p:blipFill>
        <p:spPr>
          <a:xfrm>
            <a:off x="14937185" y="778364"/>
            <a:ext cx="8632979" cy="1114637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New_Template7">
  <a:themeElements>
    <a:clrScheme name="New_Template7">
      <a:dk1>
        <a:srgbClr val="222222"/>
      </a:dk1>
      <a:lt1>
        <a:srgbClr val="838787"/>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Bold"/>
        <a:ea typeface="DIN Condensed Bold"/>
        <a:cs typeface="DIN Condensed Bold"/>
      </a:majorFont>
      <a:minorFont>
        <a:latin typeface="DIN Condensed Bold"/>
        <a:ea typeface="DIN Condensed Bold"/>
        <a:cs typeface="DIN Condensed Bol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80000"/>
          </a:lnSpc>
          <a:spcBef>
            <a:spcPts val="0"/>
          </a:spcBef>
          <a:spcAft>
            <a:spcPts val="0"/>
          </a:spcAft>
          <a:buClrTx/>
          <a:buSzTx/>
          <a:buFontTx/>
          <a:buNone/>
          <a:tabLst/>
          <a:defRPr b="0" baseline="0" cap="all" i="0" spc="0" strike="noStrike" sz="4000" u="none" kumimoji="0" normalizeH="0">
            <a:ln>
              <a:noFill/>
            </a:ln>
            <a:solidFill>
              <a:srgbClr val="FFFFFF"/>
            </a:solidFill>
            <a:effectLst/>
            <a:uFillTx/>
            <a:latin typeface="+mn-lt"/>
            <a:ea typeface="+mn-ea"/>
            <a:cs typeface="+mn-cs"/>
            <a:sym typeface="DIN Condensed 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7">
  <a:themeElements>
    <a:clrScheme name="New_Template7">
      <a:dk1>
        <a:srgbClr val="000000"/>
      </a:dk1>
      <a:lt1>
        <a:srgbClr val="FFFFFF"/>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Bold"/>
        <a:ea typeface="DIN Condensed Bold"/>
        <a:cs typeface="DIN Condensed Bold"/>
      </a:majorFont>
      <a:minorFont>
        <a:latin typeface="DIN Condensed Bold"/>
        <a:ea typeface="DIN Condensed Bold"/>
        <a:cs typeface="DIN Condensed Bol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80000"/>
          </a:lnSpc>
          <a:spcBef>
            <a:spcPts val="0"/>
          </a:spcBef>
          <a:spcAft>
            <a:spcPts val="0"/>
          </a:spcAft>
          <a:buClrTx/>
          <a:buSzTx/>
          <a:buFontTx/>
          <a:buNone/>
          <a:tabLst/>
          <a:defRPr b="0" baseline="0" cap="all" i="0" spc="0" strike="noStrike" sz="4000" u="none" kumimoji="0" normalizeH="0">
            <a:ln>
              <a:noFill/>
            </a:ln>
            <a:solidFill>
              <a:srgbClr val="FFFFFF"/>
            </a:solidFill>
            <a:effectLst/>
            <a:uFillTx/>
            <a:latin typeface="+mn-lt"/>
            <a:ea typeface="+mn-ea"/>
            <a:cs typeface="+mn-cs"/>
            <a:sym typeface="DIN Condensed 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